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3" r:id="rId7"/>
    <p:sldId id="264" r:id="rId8"/>
    <p:sldId id="266" r:id="rId9"/>
    <p:sldId id="262" r:id="rId10"/>
    <p:sldId id="260" r:id="rId11"/>
    <p:sldId id="268" r:id="rId12"/>
    <p:sldId id="265"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8E"/>
    <a:srgbClr val="0060A8"/>
    <a:srgbClr val="004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8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9/24/2015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9/24/2015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9/24/2015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otary.org/myrotary/es/document/terms-and-conditions-rotary-foundation-district-grants-and-global-grants"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rotary.org/myrotary/es/document/global-grant-online-application-process" TargetMode="External"/><Relationship Id="rId13" Type="http://schemas.openxmlformats.org/officeDocument/2006/relationships/hyperlink" Target="https://www.rotary.org/myrotary/es/document/global-grant-application-template" TargetMode="External"/><Relationship Id="rId3" Type="http://schemas.openxmlformats.org/officeDocument/2006/relationships/hyperlink" Target="https://www.rotary.org/myrotary/es/document/areas-focus-policy-statements" TargetMode="External"/><Relationship Id="rId7" Type="http://schemas.openxmlformats.org/officeDocument/2006/relationships/hyperlink" Target="https://www.rotary.org/myrotary/es/document/global-grant-monitoring-and-evaluation-plan-supplement" TargetMode="External"/><Relationship Id="rId12" Type="http://schemas.openxmlformats.org/officeDocument/2006/relationships/hyperlink" Target="https://www.rotary.org/myrotary/es/document/reporting-global-grants" TargetMode="External"/><Relationship Id="rId2" Type="http://schemas.openxmlformats.org/officeDocument/2006/relationships/hyperlink" Target="https://www.rotary.org/myrotary/es/document/terms-and-conditions-rotary-foundation-district-grants-and-global-grants" TargetMode="External"/><Relationship Id="rId1" Type="http://schemas.openxmlformats.org/officeDocument/2006/relationships/slideLayout" Target="../slideLayouts/slideLayout7.xml"/><Relationship Id="rId6" Type="http://schemas.openxmlformats.org/officeDocument/2006/relationships/hyperlink" Target="https://www.rotary.org/myrotary/es/document/global-grant-lifecycle" TargetMode="External"/><Relationship Id="rId11" Type="http://schemas.openxmlformats.org/officeDocument/2006/relationships/hyperlink" Target="https://www.rotary.org/myrotary/es/document/10-ways-improve-your-global-grant-application" TargetMode="External"/><Relationship Id="rId5" Type="http://schemas.openxmlformats.org/officeDocument/2006/relationships/hyperlink" Target="https://www.rotary.org/myrotary/es/document/six-steps-sustainability" TargetMode="External"/><Relationship Id="rId15" Type="http://schemas.openxmlformats.org/officeDocument/2006/relationships/hyperlink" Target="https://www.rotary.org/myrotary/es/secure/17816" TargetMode="External"/><Relationship Id="rId10" Type="http://schemas.openxmlformats.org/officeDocument/2006/relationships/hyperlink" Target="https://www.rotary.org/myrotary/es/document/global-grant-vocational-training-team-member-online-application-process" TargetMode="External"/><Relationship Id="rId4" Type="http://schemas.openxmlformats.org/officeDocument/2006/relationships/hyperlink" Target="https://www.rotary.org/myrotary/es/document/grant-management-manual" TargetMode="External"/><Relationship Id="rId9" Type="http://schemas.openxmlformats.org/officeDocument/2006/relationships/hyperlink" Target="https://www.rotary.org/myrotary/es/document/global-grant-calculator" TargetMode="External"/><Relationship Id="rId14" Type="http://schemas.openxmlformats.org/officeDocument/2006/relationships/hyperlink" Target="https://www.rotary.org/myrotary/es/secure/1777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manuel.casellas@gmai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rotary.org/myrotary/es/document/community-assessment-tools" TargetMode="External"/><Relationship Id="rId2" Type="http://schemas.openxmlformats.org/officeDocument/2006/relationships/hyperlink" Target="https://www.rotary.org/myrotary/es/document/communities-action-guide-effective-projects"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rotary.org/myrotary/es/document/lead-your-club-service-projects-committe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otary.org/myrotary/es/learning-reference/learn-topic/fundraising" TargetMode="External"/><Relationship Id="rId7" Type="http://schemas.openxmlformats.org/officeDocument/2006/relationships/image" Target="../media/image3.png"/><Relationship Id="rId2" Type="http://schemas.openxmlformats.org/officeDocument/2006/relationships/hyperlink" Target="https://www.rotary.org/myrotary/es/take-action/develop-projects/secure/20066" TargetMode="External"/><Relationship Id="rId1" Type="http://schemas.openxmlformats.org/officeDocument/2006/relationships/slideLayout" Target="../slideLayouts/slideLayout7.xml"/><Relationship Id="rId6" Type="http://schemas.openxmlformats.org/officeDocument/2006/relationships/hyperlink" Target="https://www.rotary.org/myrotary/es/take-action/apply-grants/global-grants" TargetMode="External"/><Relationship Id="rId5" Type="http://schemas.openxmlformats.org/officeDocument/2006/relationships/hyperlink" Target="https://www.rotary.org/myrotary/es/take-action/apply-grants/district-grants" TargetMode="External"/><Relationship Id="rId4" Type="http://schemas.openxmlformats.org/officeDocument/2006/relationships/hyperlink" Target="https://www.rotary.org/myrotary/es/secure/1781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otary.org/myrotary/es/secure/13301" TargetMode="External"/><Relationship Id="rId2" Type="http://schemas.openxmlformats.org/officeDocument/2006/relationships/hyperlink" Target="https://www.rotary.org/myrotary/es/document/grant-management-manual"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rotary.org/myrotary/es/secure/17731" TargetMode="External"/><Relationship Id="rId4" Type="http://schemas.openxmlformats.org/officeDocument/2006/relationships/hyperlink" Target="https://www.rotary.org/myrotary/es/secure/17816"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otary.org/myrotary/es/take-action/apply-grants/qualification"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rotary.org/myrotary/es/document/district-grants-scholarships-best-practices" TargetMode="External"/><Relationship Id="rId2" Type="http://schemas.openxmlformats.org/officeDocument/2006/relationships/hyperlink" Target="https://www.rotary.org/myrotary/es/document/terms-and-conditions-rotary-foundation-district-grants-and-global-grants"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rotary.org/myrotary/es/document/district-grant-online-application-process" TargetMode="External"/><Relationship Id="rId4" Type="http://schemas.openxmlformats.org/officeDocument/2006/relationships/hyperlink" Target="https://www.rotary.org/myrotary/es/document/district-grant-lifecycl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rotary.org/myrotary/es/take-action/apply-grants/grant-activities" TargetMode="External"/><Relationship Id="rId2" Type="http://schemas.openxmlformats.org/officeDocument/2006/relationships/hyperlink" Target="https://www.rotary.org/myrotary/es/learning-reference/about-rotary/areas-focus"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rotary.org/myrotary/es/take-action/apply-grants/qualifi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014" y="3500008"/>
            <a:ext cx="10058400" cy="786484"/>
          </a:xfrm>
        </p:spPr>
        <p:txBody>
          <a:bodyPr>
            <a:normAutofit/>
          </a:bodyPr>
          <a:lstStyle/>
          <a:p>
            <a:pPr algn="ctr"/>
            <a:r>
              <a:rPr lang="en-US" sz="4800" b="1" dirty="0" smtClean="0">
                <a:solidFill>
                  <a:srgbClr val="00518E"/>
                </a:solidFill>
                <a:effectLst>
                  <a:outerShdw blurRad="38100" dist="38100" dir="2700000" algn="tl">
                    <a:srgbClr val="000000">
                      <a:alpha val="43137"/>
                    </a:srgbClr>
                  </a:outerShdw>
                </a:effectLst>
                <a:latin typeface="+mn-lt"/>
              </a:rPr>
              <a:t> SUBVENCIONES HUMANITARIAS</a:t>
            </a:r>
            <a:endParaRPr lang="es-MX" sz="4800" b="1" dirty="0">
              <a:solidFill>
                <a:srgbClr val="00518E"/>
              </a:solidFill>
              <a:effectLst>
                <a:outerShdw blurRad="38100" dist="38100" dir="2700000" algn="tl">
                  <a:srgbClr val="000000">
                    <a:alpha val="43137"/>
                  </a:srgbClr>
                </a:outerShdw>
              </a:effectLst>
              <a:latin typeface="+mn-lt"/>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7939" y="215162"/>
            <a:ext cx="2822575" cy="1853565"/>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055" y="0"/>
            <a:ext cx="3142830" cy="2294484"/>
          </a:xfrm>
          <a:prstGeom prst="rect">
            <a:avLst/>
          </a:prstGeom>
        </p:spPr>
      </p:pic>
      <p:sp>
        <p:nvSpPr>
          <p:cNvPr id="6" name="TextBox 5"/>
          <p:cNvSpPr txBox="1"/>
          <p:nvPr/>
        </p:nvSpPr>
        <p:spPr>
          <a:xfrm>
            <a:off x="7538621" y="5583677"/>
            <a:ext cx="4348264" cy="369332"/>
          </a:xfrm>
          <a:prstGeom prst="rect">
            <a:avLst/>
          </a:prstGeom>
          <a:noFill/>
        </p:spPr>
        <p:txBody>
          <a:bodyPr wrap="square" rtlCol="0">
            <a:spAutoFit/>
          </a:bodyPr>
          <a:lstStyle/>
          <a:p>
            <a:r>
              <a:rPr lang="en-US" b="1" dirty="0" smtClean="0">
                <a:solidFill>
                  <a:srgbClr val="004A82"/>
                </a:solidFill>
                <a:effectLst>
                  <a:outerShdw blurRad="38100" dist="38100" dir="2700000" algn="tl">
                    <a:srgbClr val="000000">
                      <a:alpha val="43137"/>
                    </a:srgbClr>
                  </a:outerShdw>
                </a:effectLst>
              </a:rPr>
              <a:t>TIJUANA, B.C.  26 DE SEPTIEMBRE DE 2015</a:t>
            </a:r>
            <a:endParaRPr lang="es-MX" b="1" dirty="0">
              <a:solidFill>
                <a:srgbClr val="004A82"/>
              </a:solidFill>
              <a:effectLst>
                <a:outerShdw blurRad="38100" dist="38100" dir="2700000" algn="tl">
                  <a:srgbClr val="000000">
                    <a:alpha val="43137"/>
                  </a:srgbClr>
                </a:outerShdw>
              </a:effectLst>
            </a:endParaRPr>
          </a:p>
        </p:txBody>
      </p:sp>
      <p:sp>
        <p:nvSpPr>
          <p:cNvPr id="7" name="TextBox 6"/>
          <p:cNvSpPr txBox="1"/>
          <p:nvPr/>
        </p:nvSpPr>
        <p:spPr>
          <a:xfrm>
            <a:off x="1599227" y="2520240"/>
            <a:ext cx="8645943" cy="707886"/>
          </a:xfrm>
          <a:prstGeom prst="rect">
            <a:avLst/>
          </a:prstGeom>
          <a:noFill/>
        </p:spPr>
        <p:txBody>
          <a:bodyPr wrap="square" rtlCol="0">
            <a:spAutoFit/>
          </a:bodyPr>
          <a:lstStyle/>
          <a:p>
            <a:pPr algn="ctr"/>
            <a:r>
              <a:rPr lang="en-US" sz="4000" b="1" dirty="0" smtClean="0">
                <a:solidFill>
                  <a:srgbClr val="004A82"/>
                </a:solidFill>
                <a:effectLst>
                  <a:outerShdw blurRad="38100" dist="38100" dir="2700000" algn="tl">
                    <a:srgbClr val="000000">
                      <a:alpha val="43137"/>
                    </a:srgbClr>
                  </a:outerShdw>
                </a:effectLst>
              </a:rPr>
              <a:t>SEMINARIO INTEGRAL  DISTRITO 4100</a:t>
            </a:r>
            <a:endParaRPr lang="es-MX" sz="4000" b="1" dirty="0">
              <a:solidFill>
                <a:srgbClr val="004A8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678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04281" y="262662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b="0" i="0" u="none" strike="noStrike" cap="none" normalizeH="0" baseline="0" dirty="0" smtClean="0">
              <a:ln>
                <a:noFill/>
              </a:ln>
              <a:solidFill>
                <a:schemeClr val="tx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353" y="0"/>
            <a:ext cx="1753479" cy="1157591"/>
          </a:xfrm>
          <a:prstGeom prst="rect">
            <a:avLst/>
          </a:prstGeom>
        </p:spPr>
      </p:pic>
      <p:sp>
        <p:nvSpPr>
          <p:cNvPr id="2" name="Rectangle 1"/>
          <p:cNvSpPr/>
          <p:nvPr/>
        </p:nvSpPr>
        <p:spPr>
          <a:xfrm>
            <a:off x="389012" y="588523"/>
            <a:ext cx="11488460" cy="5324535"/>
          </a:xfrm>
          <a:prstGeom prst="rect">
            <a:avLst/>
          </a:prstGeom>
        </p:spPr>
        <p:txBody>
          <a:bodyPr wrap="square">
            <a:spAutoFit/>
          </a:bodyPr>
          <a:lstStyle/>
          <a:p>
            <a:r>
              <a:rPr lang="es-MX" sz="2000" b="1" dirty="0">
                <a:solidFill>
                  <a:srgbClr val="0060A8"/>
                </a:solidFill>
                <a:latin typeface="FrutigerLTW01-77BlackCn"/>
              </a:rPr>
              <a:t>Para lograr financiamiento, las actividades:</a:t>
            </a:r>
          </a:p>
          <a:p>
            <a:pPr>
              <a:buFont typeface="Arial" panose="020B0604020202020204" pitchFamily="34" charset="0"/>
              <a:buChar char="•"/>
            </a:pPr>
            <a:r>
              <a:rPr lang="es-MX" sz="2000" dirty="0">
                <a:solidFill>
                  <a:srgbClr val="0060A8"/>
                </a:solidFill>
                <a:latin typeface="FrutigerLTW01-77BlackCn"/>
              </a:rPr>
              <a:t>Serán sostenibles una vez agotada la subvención, e incluirán planes a largo plazo después de agotados los fondos de la subvención.</a:t>
            </a:r>
          </a:p>
          <a:p>
            <a:pPr>
              <a:buFont typeface="Arial" panose="020B0604020202020204" pitchFamily="34" charset="0"/>
              <a:buChar char="•"/>
            </a:pPr>
            <a:r>
              <a:rPr lang="es-MX" sz="2000" dirty="0">
                <a:solidFill>
                  <a:srgbClr val="0060A8"/>
                </a:solidFill>
                <a:latin typeface="FrutigerLTW01-77BlackCn"/>
              </a:rPr>
              <a:t>Incluirán metas mensurables con informes periódicos de sus resultados</a:t>
            </a:r>
          </a:p>
          <a:p>
            <a:pPr>
              <a:buFont typeface="Arial" panose="020B0604020202020204" pitchFamily="34" charset="0"/>
              <a:buChar char="•"/>
            </a:pPr>
            <a:r>
              <a:rPr lang="es-MX" sz="2000" dirty="0">
                <a:solidFill>
                  <a:srgbClr val="0060A8"/>
                </a:solidFill>
                <a:latin typeface="FrutigerLTW01-77BlackCn"/>
              </a:rPr>
              <a:t>Coincidirán con una de las seis áreas de interés</a:t>
            </a:r>
          </a:p>
          <a:p>
            <a:pPr>
              <a:buFont typeface="Arial" panose="020B0604020202020204" pitchFamily="34" charset="0"/>
              <a:buChar char="•"/>
            </a:pPr>
            <a:r>
              <a:rPr lang="es-MX" sz="2000" dirty="0">
                <a:solidFill>
                  <a:srgbClr val="0060A8"/>
                </a:solidFill>
                <a:latin typeface="FrutigerLTW01-77BlackCn"/>
              </a:rPr>
              <a:t>Responderán a necesidades reales de la comunidad</a:t>
            </a:r>
          </a:p>
          <a:p>
            <a:pPr>
              <a:buFont typeface="Arial" panose="020B0604020202020204" pitchFamily="34" charset="0"/>
              <a:buChar char="•"/>
            </a:pPr>
            <a:r>
              <a:rPr lang="es-MX" sz="2000" dirty="0">
                <a:solidFill>
                  <a:srgbClr val="0060A8"/>
                </a:solidFill>
                <a:latin typeface="FrutigerLTW01-77BlackCn"/>
              </a:rPr>
              <a:t>Incluirán la participación activa de rotarios e integrantes de la comunidad</a:t>
            </a:r>
          </a:p>
          <a:p>
            <a:pPr>
              <a:buFont typeface="Arial" panose="020B0604020202020204" pitchFamily="34" charset="0"/>
              <a:buChar char="•"/>
            </a:pPr>
            <a:r>
              <a:rPr lang="es-MX" sz="2000" dirty="0">
                <a:solidFill>
                  <a:srgbClr val="0060A8"/>
                </a:solidFill>
                <a:latin typeface="FrutigerLTW01-77BlackCn"/>
              </a:rPr>
              <a:t>Cumplirán con los requisitos de admisibilidad establecidos en las</a:t>
            </a:r>
            <a:r>
              <a:rPr lang="es-MX" sz="2000" dirty="0">
                <a:solidFill>
                  <a:srgbClr val="000000"/>
                </a:solidFill>
                <a:latin typeface="FrutigerLTW01-77BlackCn"/>
              </a:rPr>
              <a:t> </a:t>
            </a:r>
            <a:r>
              <a:rPr lang="es-MX" sz="2000" i="1" dirty="0">
                <a:solidFill>
                  <a:srgbClr val="005DAA"/>
                </a:solidFill>
                <a:latin typeface="FrutigerLTW01-77BlackCn"/>
                <a:hlinkClick r:id="rId3"/>
              </a:rPr>
              <a:t>condiciones de otorgación de </a:t>
            </a:r>
            <a:r>
              <a:rPr lang="es-MX" sz="2000" i="1" dirty="0" smtClean="0">
                <a:solidFill>
                  <a:srgbClr val="005DAA"/>
                </a:solidFill>
                <a:latin typeface="FrutigerLTW01-77BlackCn"/>
                <a:hlinkClick r:id="rId3"/>
              </a:rPr>
              <a:t>subvenciones</a:t>
            </a:r>
            <a:endParaRPr lang="es-MX" sz="2000" i="1" dirty="0" smtClean="0">
              <a:solidFill>
                <a:srgbClr val="005DAA"/>
              </a:solidFill>
              <a:latin typeface="FrutigerLTW01-77BlackCn"/>
            </a:endParaRPr>
          </a:p>
          <a:p>
            <a:endParaRPr lang="es-MX" sz="2000" i="1" dirty="0">
              <a:solidFill>
                <a:srgbClr val="000000"/>
              </a:solidFill>
              <a:latin typeface="FrutigerLTW01-77BlackCn"/>
            </a:endParaRPr>
          </a:p>
          <a:p>
            <a:r>
              <a:rPr lang="es-MX" sz="2000" dirty="0">
                <a:solidFill>
                  <a:srgbClr val="0060A8"/>
                </a:solidFill>
                <a:latin typeface="FrutigerLTW01-77BlackCn"/>
              </a:rPr>
              <a:t>Se aceptan </a:t>
            </a:r>
            <a:r>
              <a:rPr lang="es-MX" sz="2000" dirty="0" smtClean="0">
                <a:solidFill>
                  <a:srgbClr val="0060A8"/>
                </a:solidFill>
                <a:latin typeface="FrutigerLTW01-77BlackCn"/>
              </a:rPr>
              <a:t>solicitudes permanentemente </a:t>
            </a:r>
            <a:r>
              <a:rPr lang="es-MX" sz="2000" dirty="0">
                <a:solidFill>
                  <a:srgbClr val="0060A8"/>
                </a:solidFill>
                <a:latin typeface="FrutigerLTW01-77BlackCn"/>
              </a:rPr>
              <a:t>durante todo el año y </a:t>
            </a:r>
            <a:r>
              <a:rPr lang="es-MX" sz="2000" dirty="0" smtClean="0">
                <a:solidFill>
                  <a:srgbClr val="0060A8"/>
                </a:solidFill>
                <a:latin typeface="FrutigerLTW01-77BlackCn"/>
              </a:rPr>
              <a:t>evalúan </a:t>
            </a:r>
            <a:r>
              <a:rPr lang="es-MX" sz="2000" dirty="0">
                <a:solidFill>
                  <a:srgbClr val="0060A8"/>
                </a:solidFill>
                <a:latin typeface="FrutigerLTW01-77BlackCn"/>
              </a:rPr>
              <a:t>a medida que se reciben</a:t>
            </a:r>
            <a:r>
              <a:rPr lang="es-MX" sz="2000" dirty="0" smtClean="0">
                <a:solidFill>
                  <a:srgbClr val="0060A8"/>
                </a:solidFill>
                <a:latin typeface="FrutigerLTW01-77BlackCn"/>
              </a:rPr>
              <a:t>.</a:t>
            </a:r>
          </a:p>
          <a:p>
            <a:endParaRPr lang="es-MX" sz="2000" dirty="0">
              <a:solidFill>
                <a:srgbClr val="0060A8"/>
              </a:solidFill>
              <a:latin typeface="FrutigerLTW01-77BlackCn"/>
            </a:endParaRPr>
          </a:p>
          <a:p>
            <a:r>
              <a:rPr lang="es-MX" sz="2000" b="1" cap="all" dirty="0">
                <a:solidFill>
                  <a:srgbClr val="0060A8"/>
                </a:solidFill>
                <a:latin typeface="FrutigerLTW01-77BlackCn"/>
              </a:rPr>
              <a:t>CÓMO SE FINANCIAN</a:t>
            </a:r>
          </a:p>
          <a:p>
            <a:r>
              <a:rPr lang="es-MX" sz="2000" dirty="0">
                <a:solidFill>
                  <a:srgbClr val="0060A8"/>
                </a:solidFill>
                <a:latin typeface="FrutigerLTW01-77BlackCn"/>
              </a:rPr>
              <a:t>El presupuesto del proyecto debe ser de un mínimo de $30.000 y la suma mínima otorgada del Fondo Mundial es de un mínimo de US$15.000 y un máximo de US$200.000. Los clubes y distritos realizan contribuciones en efectivo o con cargo al FDD. El Fondo Mundial equipara el 100 por ciento de los Fondos Distritales Designados, y el 50 por ciento de las contribuciones en efectivo</a:t>
            </a:r>
            <a:r>
              <a:rPr lang="es-MX" sz="2000" dirty="0" smtClean="0">
                <a:solidFill>
                  <a:srgbClr val="000000"/>
                </a:solidFill>
                <a:latin typeface="FrutigerLTW01-77BlackCn"/>
              </a:rPr>
              <a:t>.</a:t>
            </a:r>
            <a:endParaRPr lang="es-MX" sz="2000" dirty="0">
              <a:solidFill>
                <a:srgbClr val="000000"/>
              </a:solidFill>
              <a:latin typeface="FrutigerLTW01-77BlackCn"/>
            </a:endParaRPr>
          </a:p>
        </p:txBody>
      </p:sp>
    </p:spTree>
    <p:extLst>
      <p:ext uri="{BB962C8B-B14F-4D97-AF65-F5344CB8AC3E}">
        <p14:creationId xmlns:p14="http://schemas.microsoft.com/office/powerpoint/2010/main" val="232986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892853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1" y="302996"/>
            <a:ext cx="11692647" cy="5816977"/>
          </a:xfrm>
          <a:prstGeom prst="rect">
            <a:avLst/>
          </a:prstGeom>
        </p:spPr>
        <p:txBody>
          <a:bodyPr wrap="square">
            <a:spAutoFit/>
          </a:bodyPr>
          <a:lstStyle/>
          <a:p>
            <a:pPr algn="just"/>
            <a:r>
              <a:rPr lang="es-MX" sz="2400" b="1" cap="all" dirty="0">
                <a:solidFill>
                  <a:srgbClr val="0060A8"/>
                </a:solidFill>
                <a:latin typeface="FrutigerLTW01-77BlackCn"/>
              </a:rPr>
              <a:t>RECURSOS Y MATERIAL DE CONSULTA</a:t>
            </a:r>
          </a:p>
          <a:p>
            <a:pPr algn="just">
              <a:buFont typeface="Arial" panose="020B0604020202020204" pitchFamily="34" charset="0"/>
              <a:buChar char="•"/>
            </a:pPr>
            <a:r>
              <a:rPr lang="es-MX" sz="2000" dirty="0" smtClean="0">
                <a:solidFill>
                  <a:srgbClr val="005DAA"/>
                </a:solidFill>
                <a:latin typeface="FrutigerLTW01-77BlackCn"/>
                <a:hlinkClick r:id="rId2"/>
              </a:rPr>
              <a:t> </a:t>
            </a:r>
            <a:r>
              <a:rPr lang="es-MX" sz="2000" i="1" dirty="0" smtClean="0">
                <a:solidFill>
                  <a:srgbClr val="005DAA"/>
                </a:solidFill>
                <a:latin typeface="FrutigerLTW01-77BlackCn"/>
                <a:hlinkClick r:id="rId2"/>
              </a:rPr>
              <a:t>Condiciones </a:t>
            </a:r>
            <a:r>
              <a:rPr lang="es-MX" sz="2000" i="1" dirty="0">
                <a:solidFill>
                  <a:srgbClr val="005DAA"/>
                </a:solidFill>
                <a:latin typeface="FrutigerLTW01-77BlackCn"/>
                <a:hlinkClick r:id="rId2"/>
              </a:rPr>
              <a:t>para el otorgamiento de Subvenciones Distritales y Subvenciones Globales de La </a:t>
            </a:r>
            <a:r>
              <a:rPr lang="es-MX" sz="2000" i="1" dirty="0" smtClean="0">
                <a:solidFill>
                  <a:srgbClr val="005DAA"/>
                </a:solidFill>
                <a:latin typeface="FrutigerLTW01-77BlackCn"/>
                <a:hlinkClick r:id="rId2"/>
              </a:rPr>
              <a:t>  </a:t>
            </a:r>
          </a:p>
          <a:p>
            <a:pPr algn="just"/>
            <a:r>
              <a:rPr lang="es-MX" sz="2000" i="1" dirty="0" smtClean="0">
                <a:solidFill>
                  <a:srgbClr val="005DAA"/>
                </a:solidFill>
                <a:latin typeface="FrutigerLTW01-77BlackCn"/>
                <a:hlinkClick r:id="rId2"/>
              </a:rPr>
              <a:t>Fundación </a:t>
            </a:r>
            <a:r>
              <a:rPr lang="es-MX" sz="2000" i="1" dirty="0">
                <a:solidFill>
                  <a:srgbClr val="005DAA"/>
                </a:solidFill>
                <a:latin typeface="FrutigerLTW01-77BlackCn"/>
                <a:hlinkClick r:id="rId2"/>
              </a:rPr>
              <a:t>Rotaria</a:t>
            </a:r>
            <a:endParaRPr lang="es-MX" sz="2000" i="1" dirty="0">
              <a:solidFill>
                <a:srgbClr val="000000"/>
              </a:solidFill>
              <a:latin typeface="FrutigerLTW01-77BlackCn"/>
            </a:endParaRPr>
          </a:p>
          <a:p>
            <a:pPr algn="just">
              <a:buFont typeface="Arial" panose="020B0604020202020204" pitchFamily="34" charset="0"/>
              <a:buChar char="•"/>
            </a:pPr>
            <a:r>
              <a:rPr lang="es-MX" sz="2000" i="1" dirty="0" smtClean="0">
                <a:solidFill>
                  <a:srgbClr val="005DAA"/>
                </a:solidFill>
                <a:latin typeface="FrutigerLTW01-77BlackCn"/>
                <a:hlinkClick r:id="rId3"/>
              </a:rPr>
              <a:t> Enunciados </a:t>
            </a:r>
            <a:r>
              <a:rPr lang="es-MX" sz="2000" i="1" dirty="0">
                <a:solidFill>
                  <a:srgbClr val="005DAA"/>
                </a:solidFill>
                <a:latin typeface="FrutigerLTW01-77BlackCn"/>
                <a:hlinkClick r:id="rId3"/>
              </a:rPr>
              <a:t>de las áreas de </a:t>
            </a:r>
            <a:r>
              <a:rPr lang="es-MX" sz="2000" i="1" dirty="0" smtClean="0">
                <a:solidFill>
                  <a:srgbClr val="005DAA"/>
                </a:solidFill>
                <a:latin typeface="FrutigerLTW01-77BlackCn"/>
                <a:hlinkClick r:id="rId3"/>
              </a:rPr>
              <a:t>interés</a:t>
            </a:r>
            <a:r>
              <a:rPr lang="es-MX" sz="2000" i="1" dirty="0" smtClean="0">
                <a:solidFill>
                  <a:srgbClr val="005DAA"/>
                </a:solidFill>
                <a:latin typeface="FrutigerLTW01-77BlackCn"/>
              </a:rPr>
              <a:t>                      -  </a:t>
            </a:r>
            <a:r>
              <a:rPr lang="es-MX" sz="2000" i="1" dirty="0" smtClean="0">
                <a:solidFill>
                  <a:srgbClr val="005DAA"/>
                </a:solidFill>
                <a:latin typeface="FrutigerLTW01-77BlackCn"/>
                <a:hlinkClick r:id="rId4"/>
              </a:rPr>
              <a:t>Manual </a:t>
            </a:r>
            <a:r>
              <a:rPr lang="es-MX" sz="2000" i="1" dirty="0">
                <a:solidFill>
                  <a:srgbClr val="005DAA"/>
                </a:solidFill>
                <a:latin typeface="FrutigerLTW01-77BlackCn"/>
                <a:hlinkClick r:id="rId4"/>
              </a:rPr>
              <a:t>para la Administración de Subvenciones</a:t>
            </a:r>
            <a:endParaRPr lang="es-MX" sz="2000" i="1" dirty="0">
              <a:solidFill>
                <a:srgbClr val="000000"/>
              </a:solidFill>
              <a:latin typeface="FrutigerLTW01-77BlackCn"/>
            </a:endParaRPr>
          </a:p>
          <a:p>
            <a:pPr algn="just">
              <a:buFont typeface="Arial" panose="020B0604020202020204" pitchFamily="34" charset="0"/>
              <a:buChar char="•"/>
            </a:pPr>
            <a:r>
              <a:rPr lang="es-MX" sz="2000" i="1" dirty="0" smtClean="0">
                <a:solidFill>
                  <a:srgbClr val="005DAA"/>
                </a:solidFill>
                <a:latin typeface="FrutigerLTW01-77BlackCn"/>
                <a:hlinkClick r:id="rId5"/>
              </a:rPr>
              <a:t> Seis </a:t>
            </a:r>
            <a:r>
              <a:rPr lang="es-MX" sz="2000" i="1" dirty="0">
                <a:solidFill>
                  <a:srgbClr val="005DAA"/>
                </a:solidFill>
                <a:latin typeface="FrutigerLTW01-77BlackCn"/>
                <a:hlinkClick r:id="rId5"/>
              </a:rPr>
              <a:t>Pasos a la </a:t>
            </a:r>
            <a:r>
              <a:rPr lang="es-MX" sz="2000" i="1" dirty="0" smtClean="0">
                <a:solidFill>
                  <a:srgbClr val="005DAA"/>
                </a:solidFill>
                <a:latin typeface="FrutigerLTW01-77BlackCn"/>
                <a:hlinkClick r:id="rId5"/>
              </a:rPr>
              <a:t>Sostenibilidad</a:t>
            </a:r>
            <a:r>
              <a:rPr lang="es-MX" sz="2000" i="1" dirty="0" smtClean="0">
                <a:solidFill>
                  <a:srgbClr val="005DAA"/>
                </a:solidFill>
                <a:latin typeface="FrutigerLTW01-77BlackCn"/>
              </a:rPr>
              <a:t>                              -  </a:t>
            </a:r>
            <a:r>
              <a:rPr lang="es-MX" sz="2000" i="1" dirty="0" smtClean="0">
                <a:solidFill>
                  <a:srgbClr val="005DAA"/>
                </a:solidFill>
                <a:latin typeface="FrutigerLTW01-77BlackCn"/>
                <a:hlinkClick r:id="rId6"/>
              </a:rPr>
              <a:t>El </a:t>
            </a:r>
            <a:r>
              <a:rPr lang="es-MX" sz="2000" i="1" dirty="0">
                <a:solidFill>
                  <a:srgbClr val="005DAA"/>
                </a:solidFill>
                <a:latin typeface="FrutigerLTW01-77BlackCn"/>
                <a:hlinkClick r:id="rId6"/>
              </a:rPr>
              <a:t>ciclo de una subvención </a:t>
            </a:r>
            <a:r>
              <a:rPr lang="es-MX" sz="2000" i="1" dirty="0" smtClean="0">
                <a:solidFill>
                  <a:srgbClr val="005DAA"/>
                </a:solidFill>
                <a:latin typeface="FrutigerLTW01-77BlackCn"/>
                <a:hlinkClick r:id="rId6"/>
              </a:rPr>
              <a:t>global</a:t>
            </a:r>
            <a:endParaRPr lang="es-MX" sz="2000" i="1" dirty="0" smtClean="0">
              <a:solidFill>
                <a:srgbClr val="005DAA"/>
              </a:solidFill>
              <a:latin typeface="FrutigerLTW01-77BlackCn"/>
            </a:endParaRPr>
          </a:p>
          <a:p>
            <a:pPr algn="just">
              <a:buFont typeface="Arial" panose="020B0604020202020204" pitchFamily="34" charset="0"/>
              <a:buChar char="•"/>
            </a:pPr>
            <a:r>
              <a:rPr lang="es-MX" sz="2000" i="1" dirty="0" smtClean="0">
                <a:solidFill>
                  <a:srgbClr val="005DAA"/>
                </a:solidFill>
                <a:latin typeface="FrutigerLTW01-77BlackCn"/>
                <a:hlinkClick r:id="rId7"/>
              </a:rPr>
              <a:t> Suplemento- </a:t>
            </a:r>
            <a:r>
              <a:rPr lang="es-MX" sz="2000" i="1" dirty="0">
                <a:solidFill>
                  <a:srgbClr val="005DAA"/>
                </a:solidFill>
                <a:latin typeface="FrutigerLTW01-77BlackCn"/>
                <a:hlinkClick r:id="rId7"/>
              </a:rPr>
              <a:t>Plan de monitoreo y evaluación de Subvenciones</a:t>
            </a:r>
            <a:endParaRPr lang="es-MX" sz="2000" i="1" dirty="0">
              <a:solidFill>
                <a:srgbClr val="000000"/>
              </a:solidFill>
              <a:latin typeface="FrutigerLTW01-77BlackCn"/>
            </a:endParaRPr>
          </a:p>
          <a:p>
            <a:pPr algn="just">
              <a:buFont typeface="Arial" panose="020B0604020202020204" pitchFamily="34" charset="0"/>
              <a:buChar char="•"/>
            </a:pPr>
            <a:r>
              <a:rPr lang="es-MX" sz="2000" i="1" dirty="0" smtClean="0">
                <a:solidFill>
                  <a:srgbClr val="005DAA"/>
                </a:solidFill>
                <a:latin typeface="FrutigerLTW01-77BlackCn"/>
                <a:hlinkClick r:id="rId8"/>
              </a:rPr>
              <a:t> Solicitud </a:t>
            </a:r>
            <a:r>
              <a:rPr lang="es-MX" sz="2000" i="1" dirty="0">
                <a:solidFill>
                  <a:srgbClr val="005DAA"/>
                </a:solidFill>
                <a:latin typeface="FrutigerLTW01-77BlackCn"/>
                <a:hlinkClick r:id="rId8"/>
              </a:rPr>
              <a:t>en Línea de Subvenciones </a:t>
            </a:r>
            <a:r>
              <a:rPr lang="es-MX" sz="2000" i="1" dirty="0" smtClean="0">
                <a:solidFill>
                  <a:srgbClr val="005DAA"/>
                </a:solidFill>
                <a:latin typeface="FrutigerLTW01-77BlackCn"/>
                <a:hlinkClick r:id="rId8"/>
              </a:rPr>
              <a:t>Globales</a:t>
            </a:r>
            <a:r>
              <a:rPr lang="es-MX" sz="2000" i="1" dirty="0" smtClean="0">
                <a:solidFill>
                  <a:srgbClr val="005DAA"/>
                </a:solidFill>
                <a:latin typeface="FrutigerLTW01-77BlackCn"/>
              </a:rPr>
              <a:t>      - </a:t>
            </a:r>
            <a:r>
              <a:rPr lang="es-MX" sz="2000" i="1" dirty="0" smtClean="0">
                <a:solidFill>
                  <a:srgbClr val="005DAA"/>
                </a:solidFill>
                <a:latin typeface="FrutigerLTW01-77BlackCn"/>
                <a:hlinkClick r:id="rId9"/>
              </a:rPr>
              <a:t>Calculadora </a:t>
            </a:r>
            <a:r>
              <a:rPr lang="es-MX" sz="2000" i="1" dirty="0">
                <a:solidFill>
                  <a:srgbClr val="005DAA"/>
                </a:solidFill>
                <a:latin typeface="FrutigerLTW01-77BlackCn"/>
                <a:hlinkClick r:id="rId9"/>
              </a:rPr>
              <a:t>para Subvención Global</a:t>
            </a:r>
            <a:endParaRPr lang="es-MX" sz="2000" i="1" dirty="0">
              <a:solidFill>
                <a:srgbClr val="005DAA"/>
              </a:solidFill>
              <a:latin typeface="FrutigerLTW01-77BlackCn"/>
            </a:endParaRPr>
          </a:p>
          <a:p>
            <a:pPr algn="just">
              <a:buFont typeface="Arial" panose="020B0604020202020204" pitchFamily="34" charset="0"/>
              <a:buChar char="•"/>
            </a:pPr>
            <a:r>
              <a:rPr lang="es-MX" sz="2000" i="1" dirty="0" smtClean="0">
                <a:solidFill>
                  <a:srgbClr val="005DAA"/>
                </a:solidFill>
                <a:latin typeface="FrutigerLTW01-77BlackCn"/>
                <a:hlinkClick r:id="rId10"/>
              </a:rPr>
              <a:t> Proceso </a:t>
            </a:r>
            <a:r>
              <a:rPr lang="es-MX" sz="2000" i="1" dirty="0">
                <a:solidFill>
                  <a:srgbClr val="005DAA"/>
                </a:solidFill>
                <a:latin typeface="FrutigerLTW01-77BlackCn"/>
                <a:hlinkClick r:id="rId10"/>
              </a:rPr>
              <a:t>para integrar un equipo de capacitación profesional financiado por una Subvención Global</a:t>
            </a:r>
            <a:endParaRPr lang="es-MX" sz="2000" i="1" dirty="0">
              <a:solidFill>
                <a:srgbClr val="000000"/>
              </a:solidFill>
              <a:latin typeface="FrutigerLTW01-77BlackCn"/>
            </a:endParaRPr>
          </a:p>
          <a:p>
            <a:pPr algn="just">
              <a:buFont typeface="Arial" panose="020B0604020202020204" pitchFamily="34" charset="0"/>
              <a:buChar char="•"/>
            </a:pPr>
            <a:r>
              <a:rPr lang="es-MX" sz="2000" i="1" dirty="0" smtClean="0">
                <a:solidFill>
                  <a:srgbClr val="005DAA"/>
                </a:solidFill>
                <a:latin typeface="FrutigerLTW01-77BlackCn"/>
                <a:hlinkClick r:id="rId11"/>
              </a:rPr>
              <a:t> Diez </a:t>
            </a:r>
            <a:r>
              <a:rPr lang="es-MX" sz="2000" i="1" dirty="0">
                <a:solidFill>
                  <a:srgbClr val="005DAA"/>
                </a:solidFill>
                <a:latin typeface="FrutigerLTW01-77BlackCn"/>
                <a:hlinkClick r:id="rId11"/>
              </a:rPr>
              <a:t>sugerencias para mejorar tu solicitud de Subvención Global</a:t>
            </a:r>
            <a:endParaRPr lang="es-MX" sz="2000" i="1" dirty="0">
              <a:solidFill>
                <a:srgbClr val="000000"/>
              </a:solidFill>
              <a:latin typeface="FrutigerLTW01-77BlackCn"/>
            </a:endParaRPr>
          </a:p>
          <a:p>
            <a:pPr algn="just">
              <a:buFont typeface="Arial" panose="020B0604020202020204" pitchFamily="34" charset="0"/>
              <a:buChar char="•"/>
            </a:pPr>
            <a:r>
              <a:rPr lang="es-MX" sz="2000" i="1" dirty="0" smtClean="0">
                <a:solidFill>
                  <a:srgbClr val="005DAA"/>
                </a:solidFill>
                <a:latin typeface="FrutigerLTW01-77BlackCn"/>
                <a:hlinkClick r:id="rId12"/>
              </a:rPr>
              <a:t> Informes </a:t>
            </a:r>
            <a:r>
              <a:rPr lang="es-MX" sz="2000" i="1" dirty="0">
                <a:solidFill>
                  <a:srgbClr val="005DAA"/>
                </a:solidFill>
                <a:latin typeface="FrutigerLTW01-77BlackCn"/>
                <a:hlinkClick r:id="rId12"/>
              </a:rPr>
              <a:t>sobre Subvenciones </a:t>
            </a:r>
            <a:r>
              <a:rPr lang="es-MX" sz="2000" i="1" dirty="0" smtClean="0">
                <a:solidFill>
                  <a:srgbClr val="005DAA"/>
                </a:solidFill>
                <a:latin typeface="FrutigerLTW01-77BlackCn"/>
                <a:hlinkClick r:id="rId12"/>
              </a:rPr>
              <a:t>Globales</a:t>
            </a:r>
            <a:r>
              <a:rPr lang="es-MX" sz="2000" i="1" dirty="0" smtClean="0">
                <a:solidFill>
                  <a:srgbClr val="005DAA"/>
                </a:solidFill>
                <a:latin typeface="FrutigerLTW01-77BlackCn"/>
              </a:rPr>
              <a:t>                -  </a:t>
            </a:r>
            <a:r>
              <a:rPr lang="es-MX" sz="2000" i="1" dirty="0" smtClean="0">
                <a:solidFill>
                  <a:srgbClr val="005DAA"/>
                </a:solidFill>
                <a:latin typeface="FrutigerLTW01-77BlackCn"/>
                <a:hlinkClick r:id="rId13"/>
              </a:rPr>
              <a:t>Plantilla </a:t>
            </a:r>
            <a:r>
              <a:rPr lang="es-MX" sz="2000" i="1" dirty="0">
                <a:solidFill>
                  <a:srgbClr val="005DAA"/>
                </a:solidFill>
                <a:latin typeface="FrutigerLTW01-77BlackCn"/>
                <a:hlinkClick r:id="rId13"/>
              </a:rPr>
              <a:t>de solicitud de Subvención </a:t>
            </a:r>
            <a:r>
              <a:rPr lang="es-MX" sz="2000" i="1" dirty="0" smtClean="0">
                <a:solidFill>
                  <a:srgbClr val="005DAA"/>
                </a:solidFill>
                <a:latin typeface="FrutigerLTW01-77BlackCn"/>
                <a:hlinkClick r:id="rId13"/>
              </a:rPr>
              <a:t>Global</a:t>
            </a:r>
            <a:endParaRPr lang="es-MX" sz="2000" i="1" dirty="0">
              <a:solidFill>
                <a:srgbClr val="000000"/>
              </a:solidFill>
              <a:latin typeface="FrutigerLTW01-77BlackCn"/>
            </a:endParaRPr>
          </a:p>
          <a:p>
            <a:pPr algn="just"/>
            <a:endParaRPr lang="es-MX" sz="2000" dirty="0">
              <a:solidFill>
                <a:srgbClr val="000000"/>
              </a:solidFill>
              <a:latin typeface="FrutigerLTW01-77BlackCn"/>
            </a:endParaRPr>
          </a:p>
          <a:p>
            <a:pPr algn="just"/>
            <a:r>
              <a:rPr lang="es-MX" sz="2400" b="1" cap="all" dirty="0">
                <a:solidFill>
                  <a:srgbClr val="0060A8"/>
                </a:solidFill>
                <a:latin typeface="FrutigerLTW01-77BlackCn"/>
              </a:rPr>
              <a:t>HERRAMIENTAS</a:t>
            </a:r>
          </a:p>
          <a:p>
            <a:pPr algn="just">
              <a:buFont typeface="Arial" panose="020B0604020202020204" pitchFamily="34" charset="0"/>
              <a:buChar char="•"/>
            </a:pPr>
            <a:r>
              <a:rPr lang="es-MX" sz="2000" dirty="0">
                <a:solidFill>
                  <a:srgbClr val="0060A8"/>
                </a:solidFill>
                <a:latin typeface="FrutigerLTW01-77BlackCn"/>
              </a:rPr>
              <a:t>Inscríbase en un curso sobre subvenciones en el </a:t>
            </a:r>
            <a:r>
              <a:rPr lang="es-MX" sz="2000" i="1" dirty="0">
                <a:solidFill>
                  <a:srgbClr val="005DAA"/>
                </a:solidFill>
                <a:latin typeface="FrutigerLTW01-77BlackCn"/>
                <a:hlinkClick r:id="rId14"/>
              </a:rPr>
              <a:t>Centro de Aprendizaje</a:t>
            </a:r>
            <a:r>
              <a:rPr lang="es-MX" sz="2000" dirty="0">
                <a:solidFill>
                  <a:srgbClr val="000000"/>
                </a:solidFill>
                <a:latin typeface="FrutigerLTW01-77BlackCn"/>
              </a:rPr>
              <a:t> </a:t>
            </a:r>
            <a:r>
              <a:rPr lang="es-MX" sz="2000" dirty="0">
                <a:solidFill>
                  <a:srgbClr val="0060A8"/>
                </a:solidFill>
                <a:latin typeface="FrutigerLTW01-77BlackCn"/>
              </a:rPr>
              <a:t>de Rotary</a:t>
            </a:r>
          </a:p>
          <a:p>
            <a:pPr algn="just">
              <a:buFont typeface="Arial" panose="020B0604020202020204" pitchFamily="34" charset="0"/>
              <a:buChar char="•"/>
            </a:pPr>
            <a:r>
              <a:rPr lang="es-MX" sz="2000" dirty="0">
                <a:solidFill>
                  <a:srgbClr val="0060A8"/>
                </a:solidFill>
                <a:latin typeface="FrutigerLTW01-77BlackCn"/>
              </a:rPr>
              <a:t>Dé los primeros pasos con la</a:t>
            </a:r>
            <a:r>
              <a:rPr lang="es-MX" sz="2000" dirty="0">
                <a:solidFill>
                  <a:srgbClr val="000000"/>
                </a:solidFill>
                <a:latin typeface="FrutigerLTW01-77BlackCn"/>
              </a:rPr>
              <a:t> </a:t>
            </a:r>
            <a:r>
              <a:rPr lang="es-MX" sz="2000" i="1" dirty="0">
                <a:solidFill>
                  <a:srgbClr val="005DAA"/>
                </a:solidFill>
                <a:latin typeface="FrutigerLTW01-77BlackCn"/>
                <a:hlinkClick r:id="rId15"/>
              </a:rPr>
              <a:t>herramienta para la solicitud de </a:t>
            </a:r>
            <a:r>
              <a:rPr lang="es-MX" sz="2000" i="1" dirty="0" smtClean="0">
                <a:solidFill>
                  <a:srgbClr val="005DAA"/>
                </a:solidFill>
                <a:latin typeface="FrutigerLTW01-77BlackCn"/>
                <a:hlinkClick r:id="rId15"/>
              </a:rPr>
              <a:t>subvenciones</a:t>
            </a:r>
            <a:endParaRPr lang="es-MX" sz="2000" i="1" dirty="0" smtClean="0">
              <a:solidFill>
                <a:srgbClr val="000000"/>
              </a:solidFill>
              <a:latin typeface="FrutigerLTW01-77BlackCn"/>
            </a:endParaRPr>
          </a:p>
          <a:p>
            <a:pPr algn="just"/>
            <a:endParaRPr lang="es-MX" sz="2000" i="1" cap="all" dirty="0">
              <a:solidFill>
                <a:srgbClr val="000000"/>
              </a:solidFill>
              <a:latin typeface="FrutigerLTW01-77BlackCn"/>
            </a:endParaRPr>
          </a:p>
          <a:p>
            <a:pPr algn="just"/>
            <a:r>
              <a:rPr lang="es-MX" sz="2400" b="1" cap="all" dirty="0" smtClean="0">
                <a:solidFill>
                  <a:srgbClr val="0060A8"/>
                </a:solidFill>
                <a:latin typeface="FrutigerLTW01-77BlackCn"/>
              </a:rPr>
              <a:t>APOYO </a:t>
            </a:r>
            <a:r>
              <a:rPr lang="es-MX" sz="2400" b="1" cap="all" dirty="0">
                <a:solidFill>
                  <a:srgbClr val="0060A8"/>
                </a:solidFill>
                <a:latin typeface="FrutigerLTW01-77BlackCn"/>
              </a:rPr>
              <a:t>DE ROTARY</a:t>
            </a:r>
          </a:p>
          <a:p>
            <a:pPr algn="just">
              <a:buFont typeface="Arial" panose="020B0604020202020204" pitchFamily="34" charset="0"/>
              <a:buChar char="•"/>
            </a:pPr>
            <a:r>
              <a:rPr lang="es-MX" sz="2000" dirty="0">
                <a:solidFill>
                  <a:srgbClr val="0060A8"/>
                </a:solidFill>
                <a:latin typeface="FrutigerLTW01-77BlackCn"/>
              </a:rPr>
              <a:t>Comité Distrital de La Fundación </a:t>
            </a:r>
            <a:r>
              <a:rPr lang="es-MX" sz="2000" dirty="0" smtClean="0">
                <a:solidFill>
                  <a:srgbClr val="0060A8"/>
                </a:solidFill>
                <a:latin typeface="FrutigerLTW01-77BlackCn"/>
              </a:rPr>
              <a:t>Rotaria             - Coordinador </a:t>
            </a:r>
            <a:r>
              <a:rPr lang="es-MX" sz="2000" dirty="0">
                <a:solidFill>
                  <a:srgbClr val="0060A8"/>
                </a:solidFill>
                <a:latin typeface="FrutigerLTW01-77BlackCn"/>
              </a:rPr>
              <a:t>de subvenciones de Rotary</a:t>
            </a:r>
          </a:p>
          <a:p>
            <a:pPr algn="just">
              <a:buFont typeface="Arial" panose="020B0604020202020204" pitchFamily="34" charset="0"/>
              <a:buChar char="•"/>
            </a:pPr>
            <a:r>
              <a:rPr lang="es-MX" sz="2000" dirty="0" smtClean="0">
                <a:solidFill>
                  <a:srgbClr val="0060A8"/>
                </a:solidFill>
                <a:latin typeface="FrutigerLTW01-77BlackCn"/>
              </a:rPr>
              <a:t>Comité </a:t>
            </a:r>
            <a:r>
              <a:rPr lang="es-MX" sz="2000" dirty="0">
                <a:solidFill>
                  <a:srgbClr val="0060A8"/>
                </a:solidFill>
                <a:latin typeface="FrutigerLTW01-77BlackCn"/>
              </a:rPr>
              <a:t>de La Fundación Rotaria del </a:t>
            </a:r>
            <a:r>
              <a:rPr lang="es-MX" sz="2000" dirty="0" smtClean="0">
                <a:solidFill>
                  <a:srgbClr val="0060A8"/>
                </a:solidFill>
                <a:latin typeface="FrutigerLTW01-77BlackCn"/>
              </a:rPr>
              <a:t>club            - Coordinador Regional de la Fundación Rotaria</a:t>
            </a:r>
            <a:endParaRPr lang="es-MX" sz="2000" dirty="0">
              <a:solidFill>
                <a:srgbClr val="0060A8"/>
              </a:solidFill>
              <a:latin typeface="FrutigerLTW01-77BlackCn"/>
            </a:endParaRPr>
          </a:p>
        </p:txBody>
      </p:sp>
    </p:spTree>
    <p:extLst>
      <p:ext uri="{BB962C8B-B14F-4D97-AF65-F5344CB8AC3E}">
        <p14:creationId xmlns:p14="http://schemas.microsoft.com/office/powerpoint/2010/main" val="332359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306" y="428017"/>
            <a:ext cx="9970851" cy="4339650"/>
          </a:xfrm>
          <a:prstGeom prst="rect">
            <a:avLst/>
          </a:prstGeom>
          <a:noFill/>
        </p:spPr>
        <p:txBody>
          <a:bodyPr wrap="square" rtlCol="0">
            <a:spAutoFit/>
          </a:bodyPr>
          <a:lstStyle/>
          <a:p>
            <a:r>
              <a:rPr lang="en-US" b="1" dirty="0" smtClean="0">
                <a:solidFill>
                  <a:srgbClr val="0060A8"/>
                </a:solidFill>
              </a:rPr>
              <a:t>TIPS</a:t>
            </a:r>
          </a:p>
          <a:p>
            <a:endParaRPr lang="en-US" sz="2000" dirty="0" smtClean="0">
              <a:solidFill>
                <a:srgbClr val="0060A8"/>
              </a:solidFill>
            </a:endParaRPr>
          </a:p>
          <a:p>
            <a:pPr marL="285750" indent="-285750">
              <a:buFontTx/>
              <a:buChar char="-"/>
            </a:pPr>
            <a:r>
              <a:rPr lang="en-US" sz="2000" dirty="0" smtClean="0">
                <a:solidFill>
                  <a:srgbClr val="0060A8"/>
                </a:solidFill>
              </a:rPr>
              <a:t>DEVOLUCION DE FONDOS NO UTILIZADOS</a:t>
            </a:r>
          </a:p>
          <a:p>
            <a:pPr marL="285750" indent="-285750">
              <a:buFontTx/>
              <a:buChar char="-"/>
            </a:pPr>
            <a:r>
              <a:rPr lang="en-US" sz="2000" dirty="0" smtClean="0">
                <a:solidFill>
                  <a:srgbClr val="0060A8"/>
                </a:solidFill>
              </a:rPr>
              <a:t>5% DE ADMINISTRACION</a:t>
            </a:r>
          </a:p>
          <a:p>
            <a:pPr marL="285750" indent="-285750">
              <a:buFontTx/>
              <a:buChar char="-"/>
            </a:pPr>
            <a:r>
              <a:rPr lang="en-US" sz="2000" dirty="0" smtClean="0">
                <a:solidFill>
                  <a:srgbClr val="0060A8"/>
                </a:solidFill>
              </a:rPr>
              <a:t>CONFLICTOS DE INTERES</a:t>
            </a:r>
          </a:p>
          <a:p>
            <a:pPr marL="285750" indent="-285750">
              <a:buFontTx/>
              <a:buChar char="-"/>
            </a:pPr>
            <a:r>
              <a:rPr lang="en-US" sz="2000" dirty="0" smtClean="0">
                <a:solidFill>
                  <a:srgbClr val="0060A8"/>
                </a:solidFill>
              </a:rPr>
              <a:t>AREAS DE INTERES</a:t>
            </a:r>
          </a:p>
          <a:p>
            <a:r>
              <a:rPr lang="en-US" sz="2000" dirty="0" smtClean="0">
                <a:solidFill>
                  <a:srgbClr val="0060A8"/>
                </a:solidFill>
              </a:rPr>
              <a:t>       </a:t>
            </a:r>
            <a:r>
              <a:rPr lang="es-MX" sz="2000" dirty="0">
                <a:solidFill>
                  <a:srgbClr val="0060A8"/>
                </a:solidFill>
              </a:rPr>
              <a:t>FOMENTO DE LA PAZ Y PREVENCIÓN/RESOLUCIÓN DE </a:t>
            </a:r>
            <a:r>
              <a:rPr lang="es-MX" sz="2000" dirty="0" smtClean="0">
                <a:solidFill>
                  <a:srgbClr val="0060A8"/>
                </a:solidFill>
              </a:rPr>
              <a:t>CONFLICTOS</a:t>
            </a:r>
          </a:p>
          <a:p>
            <a:r>
              <a:rPr lang="es-MX" sz="2000" dirty="0">
                <a:solidFill>
                  <a:srgbClr val="0060A8"/>
                </a:solidFill>
              </a:rPr>
              <a:t> </a:t>
            </a:r>
            <a:r>
              <a:rPr lang="es-MX" sz="2000" dirty="0" smtClean="0">
                <a:solidFill>
                  <a:srgbClr val="0060A8"/>
                </a:solidFill>
              </a:rPr>
              <a:t>    </a:t>
            </a:r>
            <a:r>
              <a:rPr lang="en-US" sz="2000" dirty="0" smtClean="0">
                <a:solidFill>
                  <a:srgbClr val="0060A8"/>
                </a:solidFill>
              </a:rPr>
              <a:t>  </a:t>
            </a:r>
            <a:r>
              <a:rPr lang="es-MX" sz="2000" dirty="0">
                <a:solidFill>
                  <a:srgbClr val="0060A8"/>
                </a:solidFill>
              </a:rPr>
              <a:t>PREVENCIÓN Y TRATAMIENTO DE ENFERMEDADES </a:t>
            </a:r>
            <a:endParaRPr lang="es-MX" sz="2000" dirty="0" smtClean="0">
              <a:solidFill>
                <a:srgbClr val="0060A8"/>
              </a:solidFill>
            </a:endParaRPr>
          </a:p>
          <a:p>
            <a:r>
              <a:rPr lang="es-MX" sz="2000" dirty="0" smtClean="0">
                <a:solidFill>
                  <a:srgbClr val="0060A8"/>
                </a:solidFill>
              </a:rPr>
              <a:t>       SUMINISTRO </a:t>
            </a:r>
            <a:r>
              <a:rPr lang="es-MX" sz="2000" dirty="0">
                <a:solidFill>
                  <a:srgbClr val="0060A8"/>
                </a:solidFill>
              </a:rPr>
              <a:t>DE AGUA Y SANEAMIENTO </a:t>
            </a:r>
            <a:endParaRPr lang="es-MX" sz="2000" dirty="0" smtClean="0">
              <a:solidFill>
                <a:srgbClr val="0060A8"/>
              </a:solidFill>
            </a:endParaRPr>
          </a:p>
          <a:p>
            <a:r>
              <a:rPr lang="es-MX" sz="2000" dirty="0" smtClean="0">
                <a:solidFill>
                  <a:srgbClr val="0060A8"/>
                </a:solidFill>
              </a:rPr>
              <a:t>       SALUD </a:t>
            </a:r>
            <a:r>
              <a:rPr lang="es-MX" sz="2000" dirty="0">
                <a:solidFill>
                  <a:srgbClr val="0060A8"/>
                </a:solidFill>
              </a:rPr>
              <a:t>MATERNO-INFANTIL </a:t>
            </a:r>
            <a:endParaRPr lang="es-MX" sz="2000" dirty="0" smtClean="0">
              <a:solidFill>
                <a:srgbClr val="0060A8"/>
              </a:solidFill>
            </a:endParaRPr>
          </a:p>
          <a:p>
            <a:r>
              <a:rPr lang="es-MX" sz="2000" dirty="0" smtClean="0"/>
              <a:t>       </a:t>
            </a:r>
            <a:r>
              <a:rPr lang="es-MX" sz="2000" dirty="0" smtClean="0">
                <a:solidFill>
                  <a:srgbClr val="0060A8"/>
                </a:solidFill>
              </a:rPr>
              <a:t>EDUCACIÓN </a:t>
            </a:r>
            <a:r>
              <a:rPr lang="es-MX" sz="2000" dirty="0">
                <a:solidFill>
                  <a:srgbClr val="0060A8"/>
                </a:solidFill>
              </a:rPr>
              <a:t>BÁSICA Y </a:t>
            </a:r>
            <a:r>
              <a:rPr lang="es-MX" sz="2000" dirty="0" smtClean="0">
                <a:solidFill>
                  <a:srgbClr val="0060A8"/>
                </a:solidFill>
              </a:rPr>
              <a:t>ALFABETIZACIÓN</a:t>
            </a:r>
          </a:p>
          <a:p>
            <a:r>
              <a:rPr lang="en-US" sz="2000" dirty="0" smtClean="0">
                <a:solidFill>
                  <a:srgbClr val="0060A8"/>
                </a:solidFill>
              </a:rPr>
              <a:t>      </a:t>
            </a:r>
            <a:r>
              <a:rPr lang="es-MX" sz="2000" dirty="0">
                <a:solidFill>
                  <a:srgbClr val="0060A8"/>
                </a:solidFill>
              </a:rPr>
              <a:t>DESARROLLO ECONÓMICO E INTEGRAL DE LA COMUNIDAD </a:t>
            </a:r>
          </a:p>
          <a:p>
            <a:pPr marL="285750" indent="-285750">
              <a:buFontTx/>
              <a:buChar char="-"/>
            </a:pPr>
            <a:r>
              <a:rPr lang="en-US" sz="2000" dirty="0" smtClean="0">
                <a:solidFill>
                  <a:srgbClr val="0060A8"/>
                </a:solidFill>
              </a:rPr>
              <a:t>ENUNCIADOS DE LAS AREAS DE INTERES</a:t>
            </a:r>
          </a:p>
          <a:p>
            <a:pPr marL="285750" indent="-285750">
              <a:buFontTx/>
              <a:buChar char="-"/>
            </a:pPr>
            <a:endParaRPr lang="es-MX" dirty="0">
              <a:solidFill>
                <a:srgbClr val="0060A8"/>
              </a:solidFill>
            </a:endParaRPr>
          </a:p>
        </p:txBody>
      </p:sp>
    </p:spTree>
    <p:extLst>
      <p:ext uri="{BB962C8B-B14F-4D97-AF65-F5344CB8AC3E}">
        <p14:creationId xmlns:p14="http://schemas.microsoft.com/office/powerpoint/2010/main" val="376970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7167" y="1011677"/>
            <a:ext cx="8803532" cy="4031873"/>
          </a:xfrm>
          <a:prstGeom prst="rect">
            <a:avLst/>
          </a:prstGeom>
          <a:noFill/>
        </p:spPr>
        <p:txBody>
          <a:bodyPr wrap="square" rtlCol="0">
            <a:spAutoFit/>
          </a:bodyPr>
          <a:lstStyle/>
          <a:p>
            <a:pPr algn="ctr"/>
            <a:r>
              <a:rPr lang="es-MX" sz="3200" b="1" dirty="0" smtClean="0">
                <a:solidFill>
                  <a:srgbClr val="00518E"/>
                </a:solidFill>
                <a:latin typeface="FrutigerLTW01-77BlackCn"/>
              </a:rPr>
              <a:t>PGD MANUEL J. CASELLAS MORENO</a:t>
            </a:r>
          </a:p>
          <a:p>
            <a:pPr algn="ctr"/>
            <a:endParaRPr lang="es-MX" sz="3200" b="1" dirty="0" smtClean="0">
              <a:solidFill>
                <a:srgbClr val="00518E"/>
              </a:solidFill>
              <a:latin typeface="FrutigerLTW01-77BlackCn"/>
            </a:endParaRPr>
          </a:p>
          <a:p>
            <a:pPr algn="ctr"/>
            <a:r>
              <a:rPr lang="es-MX" sz="3200" b="1" dirty="0" smtClean="0">
                <a:solidFill>
                  <a:srgbClr val="00518E"/>
                </a:solidFill>
                <a:latin typeface="FrutigerLTW01-77BlackCn"/>
              </a:rPr>
              <a:t>Sub Comité de Subvenciones Humanitarias</a:t>
            </a:r>
          </a:p>
          <a:p>
            <a:pPr algn="ctr"/>
            <a:r>
              <a:rPr lang="en-US" sz="3200" b="1" dirty="0" smtClean="0">
                <a:solidFill>
                  <a:srgbClr val="00518E"/>
                </a:solidFill>
                <a:latin typeface="FrutigerLTW01-77BlackCn"/>
              </a:rPr>
              <a:t>Distrito 4100</a:t>
            </a:r>
            <a:endParaRPr lang="es-MX" sz="3200" b="1" dirty="0" smtClean="0">
              <a:solidFill>
                <a:srgbClr val="00518E"/>
              </a:solidFill>
              <a:latin typeface="FrutigerLTW01-77BlackCn"/>
            </a:endParaRPr>
          </a:p>
          <a:p>
            <a:pPr algn="ctr"/>
            <a:endParaRPr lang="en-US" sz="3200" b="1" dirty="0">
              <a:solidFill>
                <a:srgbClr val="00518E"/>
              </a:solidFill>
              <a:latin typeface="FrutigerLTW01-77BlackCn"/>
            </a:endParaRPr>
          </a:p>
          <a:p>
            <a:pPr algn="ctr"/>
            <a:r>
              <a:rPr lang="en-US" sz="3200" b="1" dirty="0" smtClean="0">
                <a:solidFill>
                  <a:srgbClr val="00518E"/>
                </a:solidFill>
                <a:latin typeface="FrutigerLTW01-77BlackCn"/>
              </a:rPr>
              <a:t>CEL 664 6281436</a:t>
            </a:r>
          </a:p>
          <a:p>
            <a:pPr algn="ctr"/>
            <a:r>
              <a:rPr lang="en-US" sz="3200" b="1" dirty="0" smtClean="0">
                <a:latin typeface="FrutigerLTW01-77BlackCn"/>
                <a:hlinkClick r:id="rId2"/>
              </a:rPr>
              <a:t>manuel.casellas@gmail.com</a:t>
            </a:r>
            <a:endParaRPr lang="en-US" sz="3200" b="1" dirty="0" smtClean="0">
              <a:latin typeface="FrutigerLTW01-77BlackCn"/>
            </a:endParaRPr>
          </a:p>
          <a:p>
            <a:pPr algn="ctr"/>
            <a:endParaRPr lang="es-MX" sz="3200" dirty="0">
              <a:latin typeface="FrutigerLTW01-77BlackCn"/>
            </a:endParaRPr>
          </a:p>
        </p:txBody>
      </p:sp>
    </p:spTree>
    <p:extLst>
      <p:ext uri="{BB962C8B-B14F-4D97-AF65-F5344CB8AC3E}">
        <p14:creationId xmlns:p14="http://schemas.microsoft.com/office/powerpoint/2010/main" val="369831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379" y="192243"/>
            <a:ext cx="11682919" cy="5724644"/>
          </a:xfrm>
          <a:prstGeom prst="rect">
            <a:avLst/>
          </a:prstGeom>
        </p:spPr>
        <p:txBody>
          <a:bodyPr wrap="square">
            <a:spAutoFit/>
          </a:bodyPr>
          <a:lstStyle/>
          <a:p>
            <a:pPr algn="ctr"/>
            <a:r>
              <a:rPr lang="en-US" sz="2800" b="1" cap="all" dirty="0" smtClean="0">
                <a:solidFill>
                  <a:srgbClr val="004A82"/>
                </a:solidFill>
                <a:effectLst>
                  <a:outerShdw blurRad="38100" dist="38100" dir="2700000" algn="tl">
                    <a:srgbClr val="000000">
                      <a:alpha val="43137"/>
                    </a:srgbClr>
                  </a:outerShdw>
                </a:effectLst>
                <a:latin typeface="FrutigerLTW01-77BlackCn"/>
              </a:rPr>
              <a:t>CICLO DE UN PROYECTO</a:t>
            </a:r>
            <a:endParaRPr lang="es-MX" sz="2800" b="1" cap="all" dirty="0" smtClean="0">
              <a:solidFill>
                <a:srgbClr val="004A82"/>
              </a:solidFill>
              <a:effectLst>
                <a:outerShdw blurRad="38100" dist="38100" dir="2700000" algn="tl">
                  <a:srgbClr val="000000">
                    <a:alpha val="43137"/>
                  </a:srgbClr>
                </a:outerShdw>
              </a:effectLst>
              <a:latin typeface="FrutigerLTW01-77BlackCn"/>
            </a:endParaRPr>
          </a:p>
          <a:p>
            <a:endParaRPr lang="en-US" cap="all" dirty="0" smtClean="0">
              <a:solidFill>
                <a:srgbClr val="000000"/>
              </a:solidFill>
              <a:latin typeface="FrutigerLTW01-77BlackCn"/>
            </a:endParaRPr>
          </a:p>
          <a:p>
            <a:r>
              <a:rPr lang="es-MX" sz="2400" b="1" cap="all" dirty="0" smtClean="0">
                <a:solidFill>
                  <a:srgbClr val="004A82"/>
                </a:solidFill>
                <a:latin typeface="FrutigerLTW01-77BlackCn"/>
              </a:rPr>
              <a:t>PLANIFICACIÓN </a:t>
            </a:r>
            <a:r>
              <a:rPr lang="es-MX" sz="2400" b="1" cap="all" dirty="0">
                <a:solidFill>
                  <a:srgbClr val="004A82"/>
                </a:solidFill>
                <a:latin typeface="FrutigerLTW01-77BlackCn"/>
              </a:rPr>
              <a:t>Y ORGANIZACIÓN</a:t>
            </a:r>
          </a:p>
          <a:p>
            <a:r>
              <a:rPr lang="es-MX" sz="2000" dirty="0">
                <a:solidFill>
                  <a:srgbClr val="004A82"/>
                </a:solidFill>
                <a:latin typeface="FrutigerLTW01-77BlackCn"/>
              </a:rPr>
              <a:t>Los proyectos bien organizados y gestionados tienen un impacto duradero y generan sólidos vínculos de comunicación transparente entre la comunidad y el club.</a:t>
            </a:r>
          </a:p>
          <a:p>
            <a:endParaRPr lang="es-MX" sz="1200" cap="all" dirty="0">
              <a:solidFill>
                <a:srgbClr val="004A82"/>
              </a:solidFill>
              <a:latin typeface="FrutigerLTW01-77BlackCn"/>
            </a:endParaRPr>
          </a:p>
          <a:p>
            <a:r>
              <a:rPr lang="es-MX" sz="2000" dirty="0">
                <a:solidFill>
                  <a:srgbClr val="004A82"/>
                </a:solidFill>
                <a:latin typeface="FrutigerLTW01-77BlackCn"/>
              </a:rPr>
              <a:t>Antes de iniciar su proyecto, le recomendamos </a:t>
            </a:r>
            <a:r>
              <a:rPr lang="es-MX" sz="2000" dirty="0" smtClean="0">
                <a:solidFill>
                  <a:srgbClr val="004A82"/>
                </a:solidFill>
                <a:latin typeface="FrutigerLTW01-77BlackCn"/>
              </a:rPr>
              <a:t>consultar la guía </a:t>
            </a:r>
            <a:r>
              <a:rPr lang="es-MX" sz="2000" dirty="0">
                <a:solidFill>
                  <a:srgbClr val="000000"/>
                </a:solidFill>
                <a:latin typeface="FrutigerLTW01-77BlackCn"/>
              </a:rPr>
              <a:t> </a:t>
            </a:r>
            <a:r>
              <a:rPr lang="es-MX" sz="2000" i="1" dirty="0">
                <a:solidFill>
                  <a:srgbClr val="005DAA"/>
                </a:solidFill>
                <a:latin typeface="FrutigerLTW01-77BlackCn"/>
                <a:hlinkClick r:id="rId2"/>
              </a:rPr>
              <a:t>Comunidades en acción: Guía para proyectos eficaces</a:t>
            </a:r>
            <a:r>
              <a:rPr lang="es-MX" sz="2000" dirty="0">
                <a:solidFill>
                  <a:srgbClr val="000000"/>
                </a:solidFill>
                <a:latin typeface="FrutigerLTW01-77BlackCn"/>
              </a:rPr>
              <a:t> para fijar </a:t>
            </a:r>
            <a:r>
              <a:rPr lang="es-MX" sz="2000" dirty="0">
                <a:solidFill>
                  <a:srgbClr val="004A82"/>
                </a:solidFill>
                <a:latin typeface="FrutigerLTW01-77BlackCn"/>
              </a:rPr>
              <a:t>sus metas y establecer un cronograma viable</a:t>
            </a:r>
            <a:r>
              <a:rPr lang="es-MX" sz="2000" dirty="0" smtClean="0">
                <a:solidFill>
                  <a:srgbClr val="004A82"/>
                </a:solidFill>
                <a:latin typeface="FrutigerLTW01-77BlackCn"/>
              </a:rPr>
              <a:t>.</a:t>
            </a:r>
          </a:p>
          <a:p>
            <a:endParaRPr lang="es-MX" sz="1200" b="1" dirty="0">
              <a:solidFill>
                <a:srgbClr val="004A82"/>
              </a:solidFill>
              <a:effectLst>
                <a:outerShdw blurRad="38100" dist="38100" dir="2700000" algn="tl">
                  <a:srgbClr val="000000">
                    <a:alpha val="43137"/>
                  </a:srgbClr>
                </a:outerShdw>
              </a:effectLst>
              <a:latin typeface="Georgia" panose="02040502050405020303" pitchFamily="18" charset="0"/>
            </a:endParaRPr>
          </a:p>
          <a:p>
            <a:r>
              <a:rPr lang="es-MX" sz="2400" b="1" cap="all" dirty="0" err="1" smtClean="0">
                <a:solidFill>
                  <a:srgbClr val="004A82"/>
                </a:solidFill>
                <a:latin typeface="FrutigerLTW01-77BlackCn"/>
              </a:rPr>
              <a:t>eVALÚE</a:t>
            </a:r>
            <a:r>
              <a:rPr lang="es-MX" sz="2400" b="1" cap="all" dirty="0" smtClean="0">
                <a:solidFill>
                  <a:srgbClr val="004A82"/>
                </a:solidFill>
                <a:latin typeface="FrutigerLTW01-77BlackCn"/>
              </a:rPr>
              <a:t> </a:t>
            </a:r>
            <a:r>
              <a:rPr lang="es-MX" sz="2400" b="1" cap="all" dirty="0">
                <a:solidFill>
                  <a:srgbClr val="004A82"/>
                </a:solidFill>
                <a:latin typeface="FrutigerLTW01-77BlackCn"/>
              </a:rPr>
              <a:t>LAS NECESIDADES DE LA COMUNIDAD</a:t>
            </a:r>
          </a:p>
          <a:p>
            <a:r>
              <a:rPr lang="es-MX" sz="2000" dirty="0">
                <a:solidFill>
                  <a:srgbClr val="004A82"/>
                </a:solidFill>
                <a:latin typeface="FrutigerLTW01-77BlackCn"/>
                <a:hlinkClick r:id="rId3"/>
              </a:rPr>
              <a:t>Determine junto con los residentes de la comunidad</a:t>
            </a:r>
            <a:r>
              <a:rPr lang="es-MX" sz="2000" b="1" dirty="0">
                <a:solidFill>
                  <a:srgbClr val="004A82"/>
                </a:solidFill>
                <a:latin typeface="FrutigerLTW01-77BlackCn"/>
              </a:rPr>
              <a:t> </a:t>
            </a:r>
            <a:r>
              <a:rPr lang="es-MX" sz="2000" dirty="0">
                <a:solidFill>
                  <a:srgbClr val="004A82"/>
                </a:solidFill>
                <a:latin typeface="FrutigerLTW01-77BlackCn"/>
              </a:rPr>
              <a:t>qué necesidad desean satisfacer y los recursos disponibles</a:t>
            </a:r>
            <a:r>
              <a:rPr lang="es-MX" sz="2000" u="sng" dirty="0" smtClean="0">
                <a:solidFill>
                  <a:srgbClr val="004A82"/>
                </a:solidFill>
                <a:latin typeface="FrutigerLTW01-77BlackCn"/>
              </a:rPr>
              <a:t>.</a:t>
            </a:r>
          </a:p>
          <a:p>
            <a:r>
              <a:rPr lang="es-MX" sz="2000" i="1" dirty="0">
                <a:latin typeface="FrutigerLTW01-77BlackCn"/>
                <a:hlinkClick r:id="rId3"/>
              </a:rPr>
              <a:t>Recursos para evaluar las necesidades de la comunidad</a:t>
            </a:r>
            <a:endParaRPr lang="es-MX" sz="2000" i="1" dirty="0">
              <a:latin typeface="FrutigerLTW01-77BlackCn"/>
            </a:endParaRPr>
          </a:p>
          <a:p>
            <a:endParaRPr lang="es-MX" sz="2400" b="1" cap="all" dirty="0" smtClean="0">
              <a:solidFill>
                <a:srgbClr val="004A82"/>
              </a:solidFill>
              <a:latin typeface="FrutigerLTW01-77BlackCn"/>
            </a:endParaRPr>
          </a:p>
          <a:p>
            <a:r>
              <a:rPr lang="es-MX" sz="2400" b="1" cap="all" dirty="0" smtClean="0">
                <a:solidFill>
                  <a:srgbClr val="004A82"/>
                </a:solidFill>
                <a:latin typeface="FrutigerLTW01-77BlackCn"/>
              </a:rPr>
              <a:t>ELABORE </a:t>
            </a:r>
            <a:r>
              <a:rPr lang="es-MX" sz="2400" b="1" cap="all" dirty="0">
                <a:solidFill>
                  <a:srgbClr val="004A82"/>
                </a:solidFill>
                <a:latin typeface="FrutigerLTW01-77BlackCn"/>
              </a:rPr>
              <a:t>UN PLAN PARA EL PROYECTO</a:t>
            </a:r>
          </a:p>
          <a:p>
            <a:r>
              <a:rPr lang="es-MX" sz="2000" dirty="0">
                <a:solidFill>
                  <a:srgbClr val="004A82"/>
                </a:solidFill>
                <a:latin typeface="FrutigerLTW01-77BlackCn"/>
              </a:rPr>
              <a:t>Un plan integral lo ayudará a gestionar los recursos, anticipar dificultades y evaluar el éxito del proyecto. </a:t>
            </a:r>
            <a:endParaRPr lang="es-MX" sz="2000" dirty="0" smtClean="0">
              <a:solidFill>
                <a:srgbClr val="004A82"/>
              </a:solidFill>
              <a:latin typeface="FrutigerLTW01-77BlackCn"/>
            </a:endParaRPr>
          </a:p>
          <a:p>
            <a:r>
              <a:rPr lang="es-MX" sz="2000" dirty="0" smtClean="0">
                <a:solidFill>
                  <a:srgbClr val="004A82"/>
                </a:solidFill>
                <a:latin typeface="FrutigerLTW01-77BlackCn"/>
              </a:rPr>
              <a:t>Nombre un </a:t>
            </a:r>
            <a:r>
              <a:rPr lang="es-MX" sz="2000" i="1" dirty="0" smtClean="0">
                <a:solidFill>
                  <a:srgbClr val="005DAA"/>
                </a:solidFill>
                <a:latin typeface="FrutigerLTW01-77BlackCn"/>
                <a:hlinkClick r:id="rId4"/>
              </a:rPr>
              <a:t>Comité </a:t>
            </a:r>
            <a:r>
              <a:rPr lang="es-MX" sz="2000" i="1" dirty="0">
                <a:solidFill>
                  <a:srgbClr val="005DAA"/>
                </a:solidFill>
                <a:latin typeface="FrutigerLTW01-77BlackCn"/>
                <a:hlinkClick r:id="rId4"/>
              </a:rPr>
              <a:t>de proyectos de servicios</a:t>
            </a:r>
            <a:r>
              <a:rPr lang="es-MX" sz="2000" dirty="0">
                <a:solidFill>
                  <a:srgbClr val="000000"/>
                </a:solidFill>
                <a:latin typeface="FrutigerLTW01-77BlackCn"/>
              </a:rPr>
              <a:t> </a:t>
            </a:r>
            <a:r>
              <a:rPr lang="es-MX" sz="2000" dirty="0">
                <a:solidFill>
                  <a:srgbClr val="004A82"/>
                </a:solidFill>
                <a:latin typeface="FrutigerLTW01-77BlackCn"/>
              </a:rPr>
              <a:t>para que administre las actividades del club.</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8351" y="0"/>
            <a:ext cx="1753479" cy="1280160"/>
          </a:xfrm>
          <a:prstGeom prst="rect">
            <a:avLst/>
          </a:prstGeom>
        </p:spPr>
      </p:pic>
    </p:spTree>
    <p:extLst>
      <p:ext uri="{BB962C8B-B14F-4D97-AF65-F5344CB8AC3E}">
        <p14:creationId xmlns:p14="http://schemas.microsoft.com/office/powerpoint/2010/main" val="246002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166" y="391421"/>
            <a:ext cx="11527276" cy="5693866"/>
          </a:xfrm>
          <a:prstGeom prst="rect">
            <a:avLst/>
          </a:prstGeom>
        </p:spPr>
        <p:txBody>
          <a:bodyPr wrap="square">
            <a:spAutoFit/>
          </a:bodyPr>
          <a:lstStyle/>
          <a:p>
            <a:endParaRPr lang="es-MX" sz="2400" b="1" cap="all" dirty="0" smtClean="0">
              <a:solidFill>
                <a:srgbClr val="004A82"/>
              </a:solidFill>
              <a:latin typeface="FrutigerLTW01-77BlackCn"/>
            </a:endParaRPr>
          </a:p>
          <a:p>
            <a:r>
              <a:rPr lang="es-MX" sz="2400" b="1" cap="all" dirty="0" smtClean="0">
                <a:solidFill>
                  <a:srgbClr val="004A82"/>
                </a:solidFill>
                <a:latin typeface="FrutigerLTW01-77BlackCn"/>
              </a:rPr>
              <a:t>ADQUISICIÓN </a:t>
            </a:r>
            <a:r>
              <a:rPr lang="es-MX" sz="2400" b="1" cap="all" dirty="0">
                <a:solidFill>
                  <a:srgbClr val="004A82"/>
                </a:solidFill>
                <a:latin typeface="FrutigerLTW01-77BlackCn"/>
              </a:rPr>
              <a:t>DE RECURSOS</a:t>
            </a:r>
          </a:p>
          <a:p>
            <a:r>
              <a:rPr lang="es-MX" sz="2000" dirty="0">
                <a:solidFill>
                  <a:srgbClr val="004A82"/>
                </a:solidFill>
                <a:latin typeface="FrutigerLTW01-77BlackCn"/>
              </a:rPr>
              <a:t>Obtenga todos los recursos que necesitará para llevar a cabo el proyecto, incluidos voluntarios, expertos en la materia, contribuciones en especie y fondos</a:t>
            </a:r>
            <a:r>
              <a:rPr lang="es-MX" sz="2000" dirty="0">
                <a:solidFill>
                  <a:srgbClr val="004A82"/>
                </a:solidFill>
                <a:latin typeface="Georgia" panose="02040502050405020303" pitchFamily="18" charset="0"/>
              </a:rPr>
              <a:t>. </a:t>
            </a:r>
            <a:endParaRPr lang="es-MX" sz="2000" dirty="0" smtClean="0">
              <a:solidFill>
                <a:srgbClr val="004A82"/>
              </a:solidFill>
              <a:latin typeface="Georgia" panose="02040502050405020303" pitchFamily="18" charset="0"/>
            </a:endParaRPr>
          </a:p>
          <a:p>
            <a:endParaRPr lang="es-MX" sz="1200" dirty="0">
              <a:solidFill>
                <a:srgbClr val="004A82"/>
              </a:solidFill>
              <a:latin typeface="Georgia" panose="02040502050405020303" pitchFamily="18" charset="0"/>
            </a:endParaRPr>
          </a:p>
          <a:p>
            <a:r>
              <a:rPr lang="es-MX" sz="2400" b="1" cap="all" dirty="0">
                <a:solidFill>
                  <a:srgbClr val="004A82"/>
                </a:solidFill>
                <a:latin typeface="FrutigerLTW01-77BlackCn"/>
              </a:rPr>
              <a:t>BUSQUE COLABORADORES</a:t>
            </a:r>
          </a:p>
          <a:p>
            <a:r>
              <a:rPr lang="es-MX" sz="2000" dirty="0">
                <a:solidFill>
                  <a:srgbClr val="004A82"/>
                </a:solidFill>
                <a:latin typeface="FrutigerLTW01-77BlackCn"/>
              </a:rPr>
              <a:t>En</a:t>
            </a:r>
            <a:r>
              <a:rPr lang="es-MX" sz="2000" dirty="0">
                <a:solidFill>
                  <a:srgbClr val="000000"/>
                </a:solidFill>
                <a:latin typeface="Georgia" panose="02040502050405020303" pitchFamily="18" charset="0"/>
              </a:rPr>
              <a:t> </a:t>
            </a:r>
            <a:r>
              <a:rPr lang="es-MX" sz="2000" i="1" dirty="0">
                <a:solidFill>
                  <a:srgbClr val="005DAA"/>
                </a:solidFill>
                <a:latin typeface="Georgia" panose="02040502050405020303" pitchFamily="18" charset="0"/>
                <a:hlinkClick r:id="rId2"/>
              </a:rPr>
              <a:t>Rotary Ideas</a:t>
            </a:r>
            <a:r>
              <a:rPr lang="es-MX" sz="2000" i="1" dirty="0">
                <a:solidFill>
                  <a:srgbClr val="000000"/>
                </a:solidFill>
                <a:latin typeface="Georgia" panose="02040502050405020303" pitchFamily="18" charset="0"/>
              </a:rPr>
              <a:t> </a:t>
            </a:r>
            <a:r>
              <a:rPr lang="es-MX" sz="2000" dirty="0">
                <a:solidFill>
                  <a:srgbClr val="004A82"/>
                </a:solidFill>
                <a:latin typeface="FrutigerLTW01-77BlackCn"/>
              </a:rPr>
              <a:t>podrá encontrar clubes locales y de otros países que podrían estar interesados en participar en su proyecto. </a:t>
            </a:r>
            <a:endParaRPr lang="es-MX" sz="2000" dirty="0" smtClean="0">
              <a:solidFill>
                <a:srgbClr val="004A82"/>
              </a:solidFill>
              <a:latin typeface="FrutigerLTW01-77BlackCn"/>
            </a:endParaRPr>
          </a:p>
          <a:p>
            <a:endParaRPr lang="es-MX" sz="1200" dirty="0">
              <a:solidFill>
                <a:srgbClr val="000000"/>
              </a:solidFill>
              <a:latin typeface="Georgia" panose="02040502050405020303" pitchFamily="18" charset="0"/>
            </a:endParaRPr>
          </a:p>
          <a:p>
            <a:r>
              <a:rPr lang="es-MX" sz="2400" b="1" cap="all" dirty="0">
                <a:solidFill>
                  <a:srgbClr val="004A82"/>
                </a:solidFill>
                <a:latin typeface="FrutigerLTW01-77BlackCn"/>
              </a:rPr>
              <a:t>FONDOS</a:t>
            </a:r>
          </a:p>
          <a:p>
            <a:r>
              <a:rPr lang="es-MX" sz="2000" dirty="0">
                <a:solidFill>
                  <a:srgbClr val="004A82"/>
                </a:solidFill>
                <a:latin typeface="FrutigerLTW01-77BlackCn"/>
              </a:rPr>
              <a:t>Obtenga financiamiento para sus proyectos mediante actividades de captación fondos, subvenciones y </a:t>
            </a:r>
            <a:r>
              <a:rPr lang="es-MX" sz="2000" dirty="0" err="1">
                <a:solidFill>
                  <a:srgbClr val="004A82"/>
                </a:solidFill>
                <a:latin typeface="FrutigerLTW01-77BlackCn"/>
              </a:rPr>
              <a:t>crowd</a:t>
            </a:r>
            <a:r>
              <a:rPr lang="es-MX" sz="2000" dirty="0">
                <a:solidFill>
                  <a:srgbClr val="004A82"/>
                </a:solidFill>
                <a:latin typeface="FrutigerLTW01-77BlackCn"/>
              </a:rPr>
              <a:t> </a:t>
            </a:r>
            <a:r>
              <a:rPr lang="es-MX" sz="2000" dirty="0" err="1">
                <a:solidFill>
                  <a:srgbClr val="004A82"/>
                </a:solidFill>
                <a:latin typeface="FrutigerLTW01-77BlackCn"/>
              </a:rPr>
              <a:t>sourcing</a:t>
            </a:r>
            <a:r>
              <a:rPr lang="es-MX" sz="2000" dirty="0">
                <a:solidFill>
                  <a:srgbClr val="004A82"/>
                </a:solidFill>
                <a:latin typeface="FrutigerLTW01-77BlackCn"/>
              </a:rPr>
              <a:t>:</a:t>
            </a:r>
          </a:p>
          <a:p>
            <a:pPr>
              <a:buFont typeface="Arial" panose="020B0604020202020204" pitchFamily="34" charset="0"/>
              <a:buChar char="•"/>
            </a:pPr>
            <a:r>
              <a:rPr lang="es-MX" sz="2000" i="1" dirty="0">
                <a:solidFill>
                  <a:srgbClr val="005DAA"/>
                </a:solidFill>
                <a:latin typeface="Georgia" panose="02040502050405020303" pitchFamily="18" charset="0"/>
                <a:hlinkClick r:id="rId3" tooltip="Recaudación de fondos"/>
              </a:rPr>
              <a:t>Consejos para organizar eventos de captación de </a:t>
            </a:r>
            <a:r>
              <a:rPr lang="es-MX" sz="2000" i="1" dirty="0" smtClean="0">
                <a:solidFill>
                  <a:srgbClr val="005DAA"/>
                </a:solidFill>
                <a:latin typeface="Georgia" panose="02040502050405020303" pitchFamily="18" charset="0"/>
                <a:hlinkClick r:id="rId3" tooltip="Recaudación de fondos"/>
              </a:rPr>
              <a:t>fondos</a:t>
            </a:r>
            <a:r>
              <a:rPr lang="es-MX" sz="2000" i="1" dirty="0">
                <a:solidFill>
                  <a:srgbClr val="005DAA"/>
                </a:solidFill>
                <a:latin typeface="Georgia" panose="02040502050405020303" pitchFamily="18" charset="0"/>
              </a:rPr>
              <a:t>.</a:t>
            </a:r>
            <a:endParaRPr lang="es-MX" sz="2000" i="1" dirty="0" smtClean="0">
              <a:solidFill>
                <a:srgbClr val="005DAA"/>
              </a:solidFill>
              <a:latin typeface="Georgia" panose="02040502050405020303" pitchFamily="18" charset="0"/>
            </a:endParaRPr>
          </a:p>
          <a:p>
            <a:r>
              <a:rPr lang="es-MX" sz="2000" dirty="0">
                <a:solidFill>
                  <a:srgbClr val="004A82"/>
                </a:solidFill>
                <a:latin typeface="FrutigerLTW01-77BlackCn"/>
              </a:rPr>
              <a:t>Solicite fondos en</a:t>
            </a:r>
            <a:r>
              <a:rPr lang="es-MX" sz="2000" dirty="0">
                <a:solidFill>
                  <a:srgbClr val="000000"/>
                </a:solidFill>
                <a:latin typeface="Georgia" panose="02040502050405020303" pitchFamily="18" charset="0"/>
              </a:rPr>
              <a:t> </a:t>
            </a:r>
            <a:r>
              <a:rPr lang="es-MX" sz="2000" i="1" dirty="0">
                <a:solidFill>
                  <a:srgbClr val="005DAA"/>
                </a:solidFill>
                <a:latin typeface="Georgia" panose="02040502050405020303" pitchFamily="18" charset="0"/>
                <a:hlinkClick r:id="rId2"/>
              </a:rPr>
              <a:t>Rotary Ideas</a:t>
            </a:r>
            <a:r>
              <a:rPr lang="es-MX" sz="2000" i="1" dirty="0">
                <a:solidFill>
                  <a:srgbClr val="000000"/>
                </a:solidFill>
                <a:latin typeface="Georgia" panose="02040502050405020303" pitchFamily="18" charset="0"/>
              </a:rPr>
              <a:t> </a:t>
            </a:r>
            <a:r>
              <a:rPr lang="es-MX" sz="2000" dirty="0">
                <a:solidFill>
                  <a:srgbClr val="004A82"/>
                </a:solidFill>
                <a:latin typeface="FrutigerLTW01-77BlackCn"/>
              </a:rPr>
              <a:t>a donantes de todo el mundo. Fije los niveles de contribución para generar más interés.</a:t>
            </a:r>
          </a:p>
          <a:p>
            <a:endParaRPr lang="en-US" sz="2000" dirty="0">
              <a:solidFill>
                <a:srgbClr val="005DAA"/>
              </a:solidFill>
              <a:latin typeface="Georgia" panose="02040502050405020303" pitchFamily="18" charset="0"/>
            </a:endParaRPr>
          </a:p>
          <a:p>
            <a:r>
              <a:rPr lang="en-US" sz="2400" b="1" dirty="0" smtClean="0">
                <a:solidFill>
                  <a:srgbClr val="005DAA"/>
                </a:solidFill>
                <a:latin typeface="FrutigerLTW01-77BlackCn"/>
              </a:rPr>
              <a:t>SOLICITUD DE SUBVENCION</a:t>
            </a:r>
            <a:endParaRPr lang="es-MX" sz="2400" b="1" dirty="0">
              <a:solidFill>
                <a:srgbClr val="000000"/>
              </a:solidFill>
              <a:latin typeface="FrutigerLTW01-77BlackCn"/>
            </a:endParaRPr>
          </a:p>
          <a:p>
            <a:pPr>
              <a:buFont typeface="Arial" panose="020B0604020202020204" pitchFamily="34" charset="0"/>
              <a:buChar char="•"/>
            </a:pPr>
            <a:r>
              <a:rPr lang="es-MX" sz="2000" dirty="0">
                <a:solidFill>
                  <a:srgbClr val="004A82"/>
                </a:solidFill>
                <a:latin typeface="FrutigerLTW01-77BlackCn"/>
              </a:rPr>
              <a:t>Use la</a:t>
            </a:r>
            <a:r>
              <a:rPr lang="es-MX" sz="2000" dirty="0">
                <a:solidFill>
                  <a:srgbClr val="005DAA"/>
                </a:solidFill>
                <a:latin typeface="Georgia" panose="02040502050405020303" pitchFamily="18" charset="0"/>
                <a:hlinkClick r:id="rId4"/>
              </a:rPr>
              <a:t> </a:t>
            </a:r>
            <a:r>
              <a:rPr lang="es-MX" sz="2000" i="1" dirty="0">
                <a:solidFill>
                  <a:srgbClr val="005DAA"/>
                </a:solidFill>
                <a:latin typeface="Georgia" panose="02040502050405020303" pitchFamily="18" charset="0"/>
                <a:hlinkClick r:id="rId4"/>
              </a:rPr>
              <a:t>herramienta en línea</a:t>
            </a:r>
            <a:r>
              <a:rPr lang="es-MX" sz="2000" i="1" dirty="0">
                <a:solidFill>
                  <a:srgbClr val="000000"/>
                </a:solidFill>
                <a:latin typeface="Georgia" panose="02040502050405020303" pitchFamily="18" charset="0"/>
              </a:rPr>
              <a:t> </a:t>
            </a:r>
            <a:r>
              <a:rPr lang="es-MX" sz="2000" dirty="0">
                <a:solidFill>
                  <a:srgbClr val="004A82"/>
                </a:solidFill>
                <a:latin typeface="FrutigerLTW01-77BlackCn"/>
              </a:rPr>
              <a:t>para solicitar</a:t>
            </a:r>
            <a:r>
              <a:rPr lang="es-MX" sz="2000" dirty="0">
                <a:solidFill>
                  <a:srgbClr val="000000"/>
                </a:solidFill>
                <a:latin typeface="Georgia" panose="02040502050405020303" pitchFamily="18" charset="0"/>
              </a:rPr>
              <a:t> </a:t>
            </a:r>
            <a:r>
              <a:rPr lang="es-MX" sz="2000" i="1" dirty="0">
                <a:solidFill>
                  <a:srgbClr val="005DAA"/>
                </a:solidFill>
                <a:latin typeface="Georgia" panose="02040502050405020303" pitchFamily="18" charset="0"/>
                <a:hlinkClick r:id="rId5" tooltip="Subvenciones Distritales"/>
              </a:rPr>
              <a:t>Subvenciones Distritales </a:t>
            </a:r>
            <a:r>
              <a:rPr lang="es-MX" sz="2000" i="1" dirty="0">
                <a:solidFill>
                  <a:srgbClr val="000000"/>
                </a:solidFill>
                <a:latin typeface="Georgia" panose="02040502050405020303" pitchFamily="18" charset="0"/>
              </a:rPr>
              <a:t>y </a:t>
            </a:r>
            <a:r>
              <a:rPr lang="es-MX" sz="2000" i="1" dirty="0" smtClean="0">
                <a:solidFill>
                  <a:srgbClr val="005DAA"/>
                </a:solidFill>
                <a:latin typeface="Georgia" panose="02040502050405020303" pitchFamily="18" charset="0"/>
                <a:hlinkClick r:id="rId6" tooltip="Subvenciones Globales "/>
              </a:rPr>
              <a:t>Globales</a:t>
            </a:r>
            <a:endParaRPr lang="es-MX" sz="2000" i="1" dirty="0">
              <a:solidFill>
                <a:srgbClr val="000000"/>
              </a:solidFill>
              <a:latin typeface="Georgia" panose="02040502050405020303" pitchFamily="18"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6963" y="0"/>
            <a:ext cx="1753479" cy="1280160"/>
          </a:xfrm>
          <a:prstGeom prst="rect">
            <a:avLst/>
          </a:prstGeom>
        </p:spPr>
      </p:pic>
    </p:spTree>
    <p:extLst>
      <p:ext uri="{BB962C8B-B14F-4D97-AF65-F5344CB8AC3E}">
        <p14:creationId xmlns:p14="http://schemas.microsoft.com/office/powerpoint/2010/main" val="104899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566" y="509111"/>
            <a:ext cx="11575915" cy="6309420"/>
          </a:xfrm>
          <a:prstGeom prst="rect">
            <a:avLst/>
          </a:prstGeom>
        </p:spPr>
        <p:txBody>
          <a:bodyPr wrap="square">
            <a:spAutoFit/>
          </a:bodyPr>
          <a:lstStyle/>
          <a:p>
            <a:r>
              <a:rPr lang="es-MX" sz="2400" b="1" cap="all" dirty="0" smtClean="0">
                <a:solidFill>
                  <a:srgbClr val="004A82"/>
                </a:solidFill>
                <a:latin typeface="FrutigerLTW01-77BlackCn"/>
              </a:rPr>
              <a:t>IMPLEMENTACION, EVALUACIÓN </a:t>
            </a:r>
            <a:r>
              <a:rPr lang="es-MX" sz="2400" b="1" cap="all" dirty="0">
                <a:solidFill>
                  <a:srgbClr val="004A82"/>
                </a:solidFill>
                <a:latin typeface="FrutigerLTW01-77BlackCn"/>
              </a:rPr>
              <a:t>Y PROMOCIÓN</a:t>
            </a:r>
          </a:p>
          <a:p>
            <a:r>
              <a:rPr lang="es-MX" sz="2000" dirty="0" smtClean="0">
                <a:solidFill>
                  <a:srgbClr val="004A82"/>
                </a:solidFill>
                <a:latin typeface="FrutigerLTW01-77BlackCn"/>
              </a:rPr>
              <a:t>Una vez implementado y </a:t>
            </a:r>
            <a:r>
              <a:rPr lang="es-MX" sz="2000" dirty="0">
                <a:solidFill>
                  <a:srgbClr val="004A82"/>
                </a:solidFill>
                <a:latin typeface="FrutigerLTW01-77BlackCn"/>
              </a:rPr>
              <a:t>finalizado el proyecto, llegó el momento de analizar </a:t>
            </a:r>
            <a:endParaRPr lang="es-MX" sz="2000" dirty="0" smtClean="0">
              <a:solidFill>
                <a:srgbClr val="004A82"/>
              </a:solidFill>
              <a:latin typeface="FrutigerLTW01-77BlackCn"/>
            </a:endParaRPr>
          </a:p>
          <a:p>
            <a:r>
              <a:rPr lang="es-MX" sz="2000" dirty="0" smtClean="0">
                <a:solidFill>
                  <a:srgbClr val="004A82"/>
                </a:solidFill>
                <a:latin typeface="FrutigerLTW01-77BlackCn"/>
              </a:rPr>
              <a:t>el </a:t>
            </a:r>
            <a:r>
              <a:rPr lang="es-MX" sz="2000" dirty="0">
                <a:solidFill>
                  <a:srgbClr val="004A82"/>
                </a:solidFill>
                <a:latin typeface="FrutigerLTW01-77BlackCn"/>
              </a:rPr>
              <a:t>impacto, los resultados y obstáculos que se presentaron. Las lecciones recogidas lo ayudarán en el próximo proyecto; no se olvide de compartirlas con los grupos de la comunidad. </a:t>
            </a:r>
            <a:r>
              <a:rPr lang="es-MX" sz="2000" i="1" dirty="0">
                <a:latin typeface="Georgia" panose="02040502050405020303" pitchFamily="18" charset="0"/>
                <a:cs typeface="Arial" panose="020B0604020202020204" pitchFamily="34" charset="0"/>
                <a:hlinkClick r:id="rId2"/>
              </a:rPr>
              <a:t>Manual para la administración de subvenciones</a:t>
            </a:r>
            <a:endParaRPr lang="es-MX" sz="2000" i="1" dirty="0">
              <a:latin typeface="Georgia" panose="02040502050405020303" pitchFamily="18" charset="0"/>
              <a:cs typeface="Arial" panose="020B0604020202020204" pitchFamily="34" charset="0"/>
            </a:endParaRPr>
          </a:p>
          <a:p>
            <a:endParaRPr lang="es-MX" sz="1200" dirty="0">
              <a:solidFill>
                <a:srgbClr val="004A82"/>
              </a:solidFill>
              <a:latin typeface="Georgia" panose="02040502050405020303" pitchFamily="18" charset="0"/>
            </a:endParaRPr>
          </a:p>
          <a:p>
            <a:r>
              <a:rPr lang="es-MX" sz="2400" b="1" cap="all" dirty="0">
                <a:solidFill>
                  <a:srgbClr val="004A82"/>
                </a:solidFill>
                <a:latin typeface="FrutigerLTW01-77BlackCn"/>
              </a:rPr>
              <a:t>ACTUALICE SUS METAS DE SERVICIO</a:t>
            </a:r>
          </a:p>
          <a:p>
            <a:r>
              <a:rPr lang="es-MX" sz="2000" dirty="0">
                <a:solidFill>
                  <a:srgbClr val="004A82"/>
                </a:solidFill>
                <a:latin typeface="FrutigerLTW01-77BlackCn"/>
              </a:rPr>
              <a:t>Revise sus metas de servicio en</a:t>
            </a:r>
            <a:r>
              <a:rPr lang="es-MX" sz="2000" dirty="0">
                <a:solidFill>
                  <a:srgbClr val="000000"/>
                </a:solidFill>
                <a:latin typeface="Georgia" panose="02040502050405020303" pitchFamily="18" charset="0"/>
              </a:rPr>
              <a:t> </a:t>
            </a:r>
            <a:r>
              <a:rPr lang="es-MX" sz="2000" i="1" dirty="0">
                <a:solidFill>
                  <a:srgbClr val="005DAA"/>
                </a:solidFill>
                <a:latin typeface="Georgia" panose="02040502050405020303" pitchFamily="18" charset="0"/>
                <a:hlinkClick r:id="rId3"/>
              </a:rPr>
              <a:t>Rotary Club Central</a:t>
            </a:r>
            <a:r>
              <a:rPr lang="es-MX" sz="2000" i="1" dirty="0">
                <a:solidFill>
                  <a:srgbClr val="000000"/>
                </a:solidFill>
                <a:latin typeface="Georgia" panose="02040502050405020303" pitchFamily="18" charset="0"/>
              </a:rPr>
              <a:t> </a:t>
            </a:r>
            <a:r>
              <a:rPr lang="es-MX" sz="2000" dirty="0">
                <a:solidFill>
                  <a:srgbClr val="004A82"/>
                </a:solidFill>
                <a:latin typeface="FrutigerLTW01-77BlackCn"/>
              </a:rPr>
              <a:t>y compare sus cálculos con los recursos que se utilizaron. Aproveche esta información en la planificación de sus proyectos futuros. </a:t>
            </a:r>
            <a:endParaRPr lang="es-MX" sz="2000" dirty="0" smtClean="0">
              <a:solidFill>
                <a:srgbClr val="004A82"/>
              </a:solidFill>
              <a:latin typeface="FrutigerLTW01-77BlackCn"/>
            </a:endParaRPr>
          </a:p>
          <a:p>
            <a:endParaRPr lang="es-MX" sz="1200" b="1" cap="all" dirty="0" smtClean="0">
              <a:solidFill>
                <a:srgbClr val="004A82"/>
              </a:solidFill>
              <a:latin typeface="FrutigerLTW01-77BlackCn"/>
            </a:endParaRPr>
          </a:p>
          <a:p>
            <a:r>
              <a:rPr lang="es-MX" sz="2400" b="1" cap="all" dirty="0" smtClean="0">
                <a:solidFill>
                  <a:srgbClr val="004A82"/>
                </a:solidFill>
                <a:latin typeface="FrutigerLTW01-77BlackCn"/>
              </a:rPr>
              <a:t>ENVÍE </a:t>
            </a:r>
            <a:r>
              <a:rPr lang="es-MX" sz="2400" b="1" cap="all" dirty="0">
                <a:solidFill>
                  <a:srgbClr val="004A82"/>
                </a:solidFill>
                <a:latin typeface="FrutigerLTW01-77BlackCn"/>
              </a:rPr>
              <a:t>SU INFORME FINAL</a:t>
            </a:r>
          </a:p>
          <a:p>
            <a:r>
              <a:rPr lang="es-MX" sz="2000" dirty="0">
                <a:solidFill>
                  <a:srgbClr val="004A82"/>
                </a:solidFill>
                <a:latin typeface="FrutigerLTW01-77BlackCn"/>
              </a:rPr>
              <a:t>Remita el informe final de su Subvención Distrital o Global mediante la</a:t>
            </a:r>
            <a:r>
              <a:rPr lang="es-MX" sz="2000" i="1" dirty="0">
                <a:solidFill>
                  <a:srgbClr val="000000"/>
                </a:solidFill>
                <a:latin typeface="Georgia" panose="02040502050405020303" pitchFamily="18" charset="0"/>
              </a:rPr>
              <a:t> </a:t>
            </a:r>
            <a:r>
              <a:rPr lang="es-MX" sz="2000" i="1" dirty="0">
                <a:solidFill>
                  <a:srgbClr val="005DAA"/>
                </a:solidFill>
                <a:latin typeface="Georgia" panose="02040502050405020303" pitchFamily="18" charset="0"/>
                <a:hlinkClick r:id="rId4"/>
              </a:rPr>
              <a:t>herramienta en línea para solicitar subvenciones</a:t>
            </a:r>
            <a:r>
              <a:rPr lang="es-MX" sz="2000" i="1" dirty="0" smtClean="0">
                <a:solidFill>
                  <a:srgbClr val="000000"/>
                </a:solidFill>
                <a:latin typeface="Georgia" panose="02040502050405020303" pitchFamily="18" charset="0"/>
              </a:rPr>
              <a:t>.</a:t>
            </a:r>
          </a:p>
          <a:p>
            <a:endParaRPr lang="es-MX" sz="2400" dirty="0">
              <a:solidFill>
                <a:srgbClr val="000000"/>
              </a:solidFill>
              <a:latin typeface="Georgia" panose="02040502050405020303" pitchFamily="18" charset="0"/>
            </a:endParaRPr>
          </a:p>
          <a:p>
            <a:r>
              <a:rPr lang="es-MX" sz="2400" b="1" cap="all" dirty="0">
                <a:solidFill>
                  <a:srgbClr val="004A82"/>
                </a:solidFill>
                <a:latin typeface="FrutigerLTW01-77BlackCn"/>
              </a:rPr>
              <a:t>DIFUNDA EL PROYECTO</a:t>
            </a:r>
          </a:p>
          <a:p>
            <a:r>
              <a:rPr lang="es-MX" sz="2000" dirty="0">
                <a:solidFill>
                  <a:srgbClr val="004A82"/>
                </a:solidFill>
                <a:latin typeface="FrutigerLTW01-77BlackCn"/>
              </a:rPr>
              <a:t>Celebre el éxito de su proyecto en la prensa local, las redes sociales y, por supuesto,</a:t>
            </a:r>
            <a:r>
              <a:rPr lang="es-MX" sz="2000" dirty="0">
                <a:solidFill>
                  <a:srgbClr val="000000"/>
                </a:solidFill>
                <a:latin typeface="Georgia" panose="02040502050405020303" pitchFamily="18" charset="0"/>
              </a:rPr>
              <a:t> </a:t>
            </a:r>
            <a:r>
              <a:rPr lang="es-MX" sz="2000" dirty="0">
                <a:solidFill>
                  <a:srgbClr val="005DAA"/>
                </a:solidFill>
                <a:latin typeface="Georgia" panose="02040502050405020303" pitchFamily="18" charset="0"/>
                <a:hlinkClick r:id="rId5"/>
              </a:rPr>
              <a:t>Rotary </a:t>
            </a:r>
            <a:r>
              <a:rPr lang="es-MX" sz="2000" dirty="0" err="1">
                <a:solidFill>
                  <a:srgbClr val="005DAA"/>
                </a:solidFill>
                <a:latin typeface="Georgia" panose="02040502050405020303" pitchFamily="18" charset="0"/>
                <a:hlinkClick r:id="rId5"/>
              </a:rPr>
              <a:t>Showcase</a:t>
            </a:r>
            <a:r>
              <a:rPr lang="es-MX" sz="2000" dirty="0">
                <a:solidFill>
                  <a:srgbClr val="000000"/>
                </a:solidFill>
                <a:latin typeface="Georgia" panose="02040502050405020303" pitchFamily="18" charset="0"/>
              </a:rPr>
              <a:t>, </a:t>
            </a:r>
            <a:r>
              <a:rPr lang="es-MX" sz="2000" dirty="0">
                <a:solidFill>
                  <a:srgbClr val="000000"/>
                </a:solidFill>
                <a:latin typeface="FrutigerLTW01-77BlackCn"/>
              </a:rPr>
              <a:t>la manera más sencilla de compartir sus proyectos con el mundo de Rotary y el público en general.</a:t>
            </a:r>
            <a:r>
              <a:rPr lang="es-MX" sz="2000" dirty="0">
                <a:solidFill>
                  <a:srgbClr val="000000"/>
                </a:solidFill>
                <a:latin typeface="Georgia" panose="02040502050405020303" pitchFamily="18" charset="0"/>
              </a:rPr>
              <a:t> </a:t>
            </a:r>
          </a:p>
          <a:p>
            <a:r>
              <a:rPr lang="es-MX" sz="2000" dirty="0"/>
              <a:t/>
            </a:r>
            <a:br>
              <a:rPr lang="es-MX" sz="2000" dirty="0"/>
            </a:br>
            <a:endParaRPr lang="es-MX" sz="20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7235" y="0"/>
            <a:ext cx="1753479" cy="1280160"/>
          </a:xfrm>
          <a:prstGeom prst="rect">
            <a:avLst/>
          </a:prstGeom>
        </p:spPr>
      </p:pic>
    </p:spTree>
    <p:extLst>
      <p:ext uri="{BB962C8B-B14F-4D97-AF65-F5344CB8AC3E}">
        <p14:creationId xmlns:p14="http://schemas.microsoft.com/office/powerpoint/2010/main" val="345181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1177" y="1634247"/>
            <a:ext cx="8326876" cy="3539430"/>
          </a:xfrm>
          <a:prstGeom prst="rect">
            <a:avLst/>
          </a:prstGeom>
          <a:noFill/>
        </p:spPr>
        <p:txBody>
          <a:bodyPr wrap="square" rtlCol="0">
            <a:spAutoFit/>
          </a:bodyPr>
          <a:lstStyle/>
          <a:p>
            <a:pPr algn="ctr"/>
            <a:r>
              <a:rPr lang="en-US" sz="4000" b="1" dirty="0" smtClean="0">
                <a:solidFill>
                  <a:srgbClr val="004A82"/>
                </a:solidFill>
                <a:effectLst>
                  <a:outerShdw blurRad="38100" dist="38100" dir="2700000" algn="tl">
                    <a:srgbClr val="000000">
                      <a:alpha val="43137"/>
                    </a:srgbClr>
                  </a:outerShdw>
                </a:effectLst>
                <a:latin typeface="FrutigerLTW01-77BlackCn"/>
              </a:rPr>
              <a:t>SUBVENCIONES HUMANITARIAS</a:t>
            </a:r>
          </a:p>
          <a:p>
            <a:pPr algn="ctr"/>
            <a:endParaRPr lang="en-US" b="1" dirty="0">
              <a:solidFill>
                <a:srgbClr val="004A82"/>
              </a:solidFill>
              <a:effectLst>
                <a:outerShdw blurRad="38100" dist="38100" dir="2700000" algn="tl">
                  <a:srgbClr val="000000">
                    <a:alpha val="43137"/>
                  </a:srgbClr>
                </a:outerShdw>
              </a:effectLst>
              <a:latin typeface="FrutigerLTW01-77BlackCn"/>
            </a:endParaRPr>
          </a:p>
          <a:p>
            <a:pPr algn="ctr"/>
            <a:endParaRPr lang="en-US" b="1" dirty="0" smtClean="0">
              <a:solidFill>
                <a:srgbClr val="004A82"/>
              </a:solidFill>
              <a:effectLst>
                <a:outerShdw blurRad="38100" dist="38100" dir="2700000" algn="tl">
                  <a:srgbClr val="000000">
                    <a:alpha val="43137"/>
                  </a:srgbClr>
                </a:outerShdw>
              </a:effectLst>
              <a:latin typeface="FrutigerLTW01-77BlackCn"/>
            </a:endParaRPr>
          </a:p>
          <a:p>
            <a:pPr algn="ctr"/>
            <a:endParaRPr lang="en-US" b="1" dirty="0">
              <a:solidFill>
                <a:srgbClr val="004A82"/>
              </a:solidFill>
              <a:effectLst>
                <a:outerShdw blurRad="38100" dist="38100" dir="2700000" algn="tl">
                  <a:srgbClr val="000000">
                    <a:alpha val="43137"/>
                  </a:srgbClr>
                </a:outerShdw>
              </a:effectLst>
              <a:latin typeface="FrutigerLTW01-77BlackCn"/>
            </a:endParaRPr>
          </a:p>
          <a:p>
            <a:pPr algn="ctr"/>
            <a:endParaRPr lang="en-US" b="1" dirty="0">
              <a:solidFill>
                <a:srgbClr val="004A82"/>
              </a:solidFill>
              <a:effectLst>
                <a:outerShdw blurRad="38100" dist="38100" dir="2700000" algn="tl">
                  <a:srgbClr val="000000">
                    <a:alpha val="43137"/>
                  </a:srgbClr>
                </a:outerShdw>
              </a:effectLst>
              <a:latin typeface="FrutigerLTW01-77BlackCn"/>
            </a:endParaRPr>
          </a:p>
          <a:p>
            <a:pPr algn="ctr"/>
            <a:r>
              <a:rPr lang="en-US" sz="3200" b="1" dirty="0" smtClean="0">
                <a:solidFill>
                  <a:srgbClr val="004A82"/>
                </a:solidFill>
                <a:effectLst>
                  <a:outerShdw blurRad="38100" dist="38100" dir="2700000" algn="tl">
                    <a:srgbClr val="000000">
                      <a:alpha val="43137"/>
                    </a:srgbClr>
                  </a:outerShdw>
                </a:effectLst>
                <a:latin typeface="FrutigerLTW01-77BlackCn"/>
              </a:rPr>
              <a:t>SUBVENCIONES DISTRITALES</a:t>
            </a:r>
          </a:p>
          <a:p>
            <a:pPr algn="ctr"/>
            <a:endParaRPr lang="en-US" sz="800" b="1" dirty="0">
              <a:solidFill>
                <a:srgbClr val="004A82"/>
              </a:solidFill>
              <a:effectLst>
                <a:outerShdw blurRad="38100" dist="38100" dir="2700000" algn="tl">
                  <a:srgbClr val="000000">
                    <a:alpha val="43137"/>
                  </a:srgbClr>
                </a:outerShdw>
              </a:effectLst>
              <a:latin typeface="FrutigerLTW01-77BlackCn"/>
            </a:endParaRPr>
          </a:p>
          <a:p>
            <a:pPr algn="ctr"/>
            <a:r>
              <a:rPr lang="en-US" sz="3200" b="1" dirty="0" smtClean="0">
                <a:solidFill>
                  <a:srgbClr val="004A82"/>
                </a:solidFill>
                <a:effectLst>
                  <a:outerShdw blurRad="38100" dist="38100" dir="2700000" algn="tl">
                    <a:srgbClr val="000000">
                      <a:alpha val="43137"/>
                    </a:srgbClr>
                  </a:outerShdw>
                </a:effectLst>
                <a:latin typeface="FrutigerLTW01-77BlackCn"/>
              </a:rPr>
              <a:t>Y</a:t>
            </a:r>
          </a:p>
          <a:p>
            <a:pPr algn="ctr"/>
            <a:endParaRPr lang="en-US" sz="800" b="1" dirty="0">
              <a:solidFill>
                <a:srgbClr val="004A82"/>
              </a:solidFill>
              <a:effectLst>
                <a:outerShdw blurRad="38100" dist="38100" dir="2700000" algn="tl">
                  <a:srgbClr val="000000">
                    <a:alpha val="43137"/>
                  </a:srgbClr>
                </a:outerShdw>
              </a:effectLst>
              <a:latin typeface="FrutigerLTW01-77BlackCn"/>
            </a:endParaRPr>
          </a:p>
          <a:p>
            <a:pPr algn="ctr"/>
            <a:r>
              <a:rPr lang="en-US" sz="3200" b="1" dirty="0" smtClean="0">
                <a:solidFill>
                  <a:srgbClr val="004A82"/>
                </a:solidFill>
                <a:effectLst>
                  <a:outerShdw blurRad="38100" dist="38100" dir="2700000" algn="tl">
                    <a:srgbClr val="000000">
                      <a:alpha val="43137"/>
                    </a:srgbClr>
                  </a:outerShdw>
                </a:effectLst>
                <a:latin typeface="FrutigerLTW01-77BlackCn"/>
              </a:rPr>
              <a:t>SUBVENCIONES GLOBALES</a:t>
            </a:r>
            <a:endParaRPr lang="es-MX" sz="3200" b="1" dirty="0">
              <a:solidFill>
                <a:srgbClr val="004A82"/>
              </a:solidFill>
              <a:effectLst>
                <a:outerShdw blurRad="38100" dist="38100" dir="2700000" algn="tl">
                  <a:srgbClr val="000000">
                    <a:alpha val="43137"/>
                  </a:srgbClr>
                </a:outerShdw>
              </a:effectLst>
              <a:latin typeface="FrutigerLTW01-77BlackC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8053" y="354087"/>
            <a:ext cx="1753479" cy="1280160"/>
          </a:xfrm>
          <a:prstGeom prst="rect">
            <a:avLst/>
          </a:prstGeom>
        </p:spPr>
      </p:pic>
    </p:spTree>
    <p:extLst>
      <p:ext uri="{BB962C8B-B14F-4D97-AF65-F5344CB8AC3E}">
        <p14:creationId xmlns:p14="http://schemas.microsoft.com/office/powerpoint/2010/main" val="245350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4931" y="247888"/>
            <a:ext cx="4727192" cy="461665"/>
          </a:xfrm>
          <a:prstGeom prst="rect">
            <a:avLst/>
          </a:prstGeom>
        </p:spPr>
        <p:txBody>
          <a:bodyPr wrap="none">
            <a:spAutoFit/>
          </a:bodyPr>
          <a:lstStyle/>
          <a:p>
            <a:pPr algn="ctr"/>
            <a:r>
              <a:rPr lang="en-US" sz="2400" b="1" dirty="0">
                <a:solidFill>
                  <a:srgbClr val="004A82"/>
                </a:solidFill>
                <a:effectLst>
                  <a:outerShdw blurRad="38100" dist="38100" dir="2700000" algn="tl">
                    <a:srgbClr val="000000">
                      <a:alpha val="43137"/>
                    </a:srgbClr>
                  </a:outerShdw>
                </a:effectLst>
                <a:latin typeface="FrutigerLTW01-77BlackCn"/>
              </a:rPr>
              <a:t>SUBVENCIONES DISTRITALES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0453" y="69473"/>
            <a:ext cx="1753479" cy="1280160"/>
          </a:xfrm>
          <a:prstGeom prst="rect">
            <a:avLst/>
          </a:prstGeom>
        </p:spPr>
      </p:pic>
      <p:sp>
        <p:nvSpPr>
          <p:cNvPr id="5" name="Rectangle 4"/>
          <p:cNvSpPr/>
          <p:nvPr/>
        </p:nvSpPr>
        <p:spPr>
          <a:xfrm>
            <a:off x="486384" y="1041023"/>
            <a:ext cx="11186808" cy="6124754"/>
          </a:xfrm>
          <a:prstGeom prst="rect">
            <a:avLst/>
          </a:prstGeom>
        </p:spPr>
        <p:txBody>
          <a:bodyPr wrap="square">
            <a:spAutoFit/>
          </a:bodyPr>
          <a:lstStyle/>
          <a:p>
            <a:pPr lvl="0" algn="just" defTabSz="914400" eaLnBrk="0" fontAlgn="base" hangingPunct="0">
              <a:spcBef>
                <a:spcPct val="0"/>
              </a:spcBef>
              <a:spcAft>
                <a:spcPct val="0"/>
              </a:spcAft>
            </a:pPr>
            <a:r>
              <a:rPr lang="es-MX" sz="2000" dirty="0" smtClean="0">
                <a:solidFill>
                  <a:srgbClr val="004A82"/>
                </a:solidFill>
                <a:latin typeface="FrutigerLTW01-77BlackCn"/>
              </a:rPr>
              <a:t>Las </a:t>
            </a:r>
            <a:r>
              <a:rPr lang="es-MX" sz="2000" dirty="0">
                <a:solidFill>
                  <a:srgbClr val="004A82"/>
                </a:solidFill>
                <a:latin typeface="FrutigerLTW01-77BlackCn"/>
              </a:rPr>
              <a:t>Subvenciones Distritales financian actividades de menor escala y corta duración que suplen necesidades a nivel local e internacional. Cada distrito escoge los proyectos que financia con estas Subvenciones</a:t>
            </a:r>
            <a:r>
              <a:rPr lang="es-MX" sz="2000" dirty="0" smtClean="0">
                <a:solidFill>
                  <a:srgbClr val="004A82"/>
                </a:solidFill>
                <a:latin typeface="FrutigerLTW01-77BlackCn"/>
              </a:rPr>
              <a:t>.</a:t>
            </a:r>
            <a:r>
              <a:rPr lang="es-MX" altLang="es-MX" sz="2000" dirty="0">
                <a:solidFill>
                  <a:srgbClr val="666666"/>
                </a:solidFill>
                <a:latin typeface="FrutigerLTW01-77BlackCn"/>
                <a:cs typeface="Arial" panose="020B0604020202020204" pitchFamily="34" charset="0"/>
              </a:rPr>
              <a:t> </a:t>
            </a:r>
            <a:r>
              <a:rPr lang="es-MX" altLang="es-MX" sz="2000" dirty="0" smtClean="0">
                <a:solidFill>
                  <a:srgbClr val="666666"/>
                </a:solidFill>
                <a:latin typeface="FrutigerLTW01-77BlackCn"/>
                <a:cs typeface="Arial" panose="020B0604020202020204" pitchFamily="34" charset="0"/>
              </a:rPr>
              <a:t>S</a:t>
            </a:r>
            <a:r>
              <a:rPr lang="es-MX" altLang="es-MX" sz="2000" dirty="0" smtClean="0">
                <a:solidFill>
                  <a:srgbClr val="004A82"/>
                </a:solidFill>
                <a:latin typeface="FrutigerLTW01-77BlackCn"/>
                <a:cs typeface="Arial" panose="020B0604020202020204" pitchFamily="34" charset="0"/>
              </a:rPr>
              <a:t>on </a:t>
            </a:r>
            <a:r>
              <a:rPr lang="es-MX" altLang="es-MX" sz="2000" dirty="0">
                <a:solidFill>
                  <a:srgbClr val="004A82"/>
                </a:solidFill>
                <a:latin typeface="FrutigerLTW01-77BlackCn"/>
                <a:cs typeface="Arial" panose="020B0604020202020204" pitchFamily="34" charset="0"/>
              </a:rPr>
              <a:t>subvenciones en bloque con las que los clubes y distritos pueden responder </a:t>
            </a:r>
            <a:r>
              <a:rPr lang="es-MX" altLang="es-MX" sz="2000" dirty="0" smtClean="0">
                <a:solidFill>
                  <a:srgbClr val="004A82"/>
                </a:solidFill>
                <a:latin typeface="FrutigerLTW01-77BlackCn"/>
                <a:cs typeface="Arial" panose="020B0604020202020204" pitchFamily="34" charset="0"/>
              </a:rPr>
              <a:t>a </a:t>
            </a:r>
            <a:r>
              <a:rPr lang="es-MX" altLang="es-MX" sz="2000" dirty="0">
                <a:solidFill>
                  <a:srgbClr val="004A82"/>
                </a:solidFill>
                <a:latin typeface="FrutigerLTW01-77BlackCn"/>
                <a:cs typeface="Arial" panose="020B0604020202020204" pitchFamily="34" charset="0"/>
              </a:rPr>
              <a:t>las necesidades urgentes de sus comunidades locales y en el extranjero.</a:t>
            </a:r>
            <a:endParaRPr lang="es-MX" altLang="es-MX" sz="2000" dirty="0">
              <a:solidFill>
                <a:srgbClr val="004A82"/>
              </a:solidFill>
              <a:latin typeface="FrutigerLTW01-77BlackCn"/>
            </a:endParaRPr>
          </a:p>
          <a:p>
            <a:pPr algn="just"/>
            <a:endParaRPr lang="es-MX" sz="1200" dirty="0">
              <a:solidFill>
                <a:srgbClr val="004A82"/>
              </a:solidFill>
              <a:latin typeface="FrutigerLTW01-77BlackCn"/>
            </a:endParaRPr>
          </a:p>
          <a:p>
            <a:pPr algn="just"/>
            <a:r>
              <a:rPr lang="es-MX" sz="2000" b="1" cap="all" dirty="0">
                <a:solidFill>
                  <a:srgbClr val="004A82"/>
                </a:solidFill>
                <a:latin typeface="FrutigerLTW01-77BlackCn"/>
              </a:rPr>
              <a:t>LO QUE FINANCIAN</a:t>
            </a:r>
          </a:p>
          <a:p>
            <a:pPr algn="just"/>
            <a:r>
              <a:rPr lang="es-MX" sz="2000" dirty="0" smtClean="0">
                <a:solidFill>
                  <a:srgbClr val="004A82"/>
                </a:solidFill>
                <a:latin typeface="FrutigerLTW01-77BlackCn"/>
              </a:rPr>
              <a:t>Pueden </a:t>
            </a:r>
            <a:r>
              <a:rPr lang="es-MX" sz="2000" dirty="0">
                <a:solidFill>
                  <a:srgbClr val="004A82"/>
                </a:solidFill>
                <a:latin typeface="FrutigerLTW01-77BlackCn"/>
              </a:rPr>
              <a:t>financiar una gran variedad </a:t>
            </a:r>
            <a:r>
              <a:rPr lang="es-MX" sz="2000" dirty="0" smtClean="0">
                <a:solidFill>
                  <a:srgbClr val="004A82"/>
                </a:solidFill>
                <a:latin typeface="FrutigerLTW01-77BlackCn"/>
              </a:rPr>
              <a:t>de proyectos y actividades,</a:t>
            </a:r>
            <a:r>
              <a:rPr lang="es-MX" sz="2000" dirty="0">
                <a:solidFill>
                  <a:srgbClr val="004A82"/>
                </a:solidFill>
                <a:latin typeface="FrutigerLTW01-77BlackCn"/>
              </a:rPr>
              <a:t> tales como</a:t>
            </a:r>
            <a:r>
              <a:rPr lang="es-MX" sz="2000" dirty="0" smtClean="0">
                <a:solidFill>
                  <a:srgbClr val="004A82"/>
                </a:solidFill>
                <a:latin typeface="FrutigerLTW01-77BlackCn"/>
              </a:rPr>
              <a:t>:</a:t>
            </a:r>
          </a:p>
          <a:p>
            <a:pPr algn="just"/>
            <a:endParaRPr lang="es-MX" sz="800" dirty="0">
              <a:solidFill>
                <a:srgbClr val="004A82"/>
              </a:solidFill>
              <a:latin typeface="FrutigerLTW01-77BlackCn"/>
            </a:endParaRPr>
          </a:p>
          <a:p>
            <a:pPr algn="just">
              <a:buFont typeface="Arial" panose="020B0604020202020204" pitchFamily="34" charset="0"/>
              <a:buChar char="•"/>
            </a:pPr>
            <a:r>
              <a:rPr lang="es-MX" sz="2000" dirty="0">
                <a:solidFill>
                  <a:srgbClr val="004A82"/>
                </a:solidFill>
                <a:latin typeface="FrutigerLTW01-77BlackCn"/>
              </a:rPr>
              <a:t>Proyectos humanitarios, incluidos gastos de viajes y de reconstrucción en casos de </a:t>
            </a:r>
            <a:r>
              <a:rPr lang="es-MX" sz="2000" dirty="0" smtClean="0">
                <a:solidFill>
                  <a:srgbClr val="004A82"/>
                </a:solidFill>
                <a:latin typeface="FrutigerLTW01-77BlackCn"/>
              </a:rPr>
              <a:t>desastre.</a:t>
            </a:r>
            <a:endParaRPr lang="es-MX" sz="2000" dirty="0">
              <a:solidFill>
                <a:srgbClr val="004A82"/>
              </a:solidFill>
              <a:latin typeface="FrutigerLTW01-77BlackCn"/>
            </a:endParaRPr>
          </a:p>
          <a:p>
            <a:pPr algn="just">
              <a:buFont typeface="Arial" panose="020B0604020202020204" pitchFamily="34" charset="0"/>
              <a:buChar char="•"/>
            </a:pPr>
            <a:r>
              <a:rPr lang="es-MX" sz="2000" dirty="0" smtClean="0">
                <a:solidFill>
                  <a:srgbClr val="004A82"/>
                </a:solidFill>
                <a:latin typeface="FrutigerLTW01-77BlackCn"/>
              </a:rPr>
              <a:t>Becas </a:t>
            </a:r>
            <a:r>
              <a:rPr lang="es-MX" sz="2000" dirty="0">
                <a:solidFill>
                  <a:srgbClr val="004A82"/>
                </a:solidFill>
                <a:latin typeface="FrutigerLTW01-77BlackCn"/>
              </a:rPr>
              <a:t>de cualquier nivel académico y duración, en cualquier área geográfica y campo de estudio</a:t>
            </a:r>
          </a:p>
          <a:p>
            <a:pPr algn="just">
              <a:buFont typeface="Arial" panose="020B0604020202020204" pitchFamily="34" charset="0"/>
              <a:buChar char="•"/>
            </a:pPr>
            <a:r>
              <a:rPr lang="es-MX" sz="2000" dirty="0">
                <a:solidFill>
                  <a:srgbClr val="004A82"/>
                </a:solidFill>
                <a:latin typeface="FrutigerLTW01-77BlackCn"/>
              </a:rPr>
              <a:t>Equipos de capacitación profesional, integrados por profesionales que viajan fuera de su país ya sea para ampliar conocimientos sobre sus respectivas profesiones o impartir enseñanza sobre su </a:t>
            </a:r>
            <a:r>
              <a:rPr lang="es-MX" sz="2000" dirty="0" smtClean="0">
                <a:solidFill>
                  <a:srgbClr val="004A82"/>
                </a:solidFill>
                <a:latin typeface="FrutigerLTW01-77BlackCn"/>
              </a:rPr>
              <a:t>especialidad.</a:t>
            </a:r>
          </a:p>
          <a:p>
            <a:pPr algn="just">
              <a:buFont typeface="Arial" panose="020B0604020202020204" pitchFamily="34" charset="0"/>
              <a:buChar char="•"/>
            </a:pPr>
            <a:r>
              <a:rPr lang="es-MX" sz="2000" dirty="0" smtClean="0">
                <a:solidFill>
                  <a:srgbClr val="004A82"/>
                </a:solidFill>
                <a:latin typeface="FrutigerLTW01-77BlackCn"/>
              </a:rPr>
              <a:t>Tiene </a:t>
            </a:r>
            <a:r>
              <a:rPr lang="es-MX" sz="2000" dirty="0">
                <a:solidFill>
                  <a:srgbClr val="004A82"/>
                </a:solidFill>
                <a:latin typeface="FrutigerLTW01-77BlackCn"/>
              </a:rPr>
              <a:t>mucha libertad para personalizar los proyectos de servicio. No existen muchas restricciones siempre y cuando la subvención distrital fomente la misión de La Fundación Rotaria. </a:t>
            </a:r>
            <a:endParaRPr lang="es-MX" sz="2000" dirty="0" smtClean="0">
              <a:solidFill>
                <a:srgbClr val="004A82"/>
              </a:solidFill>
              <a:latin typeface="FrutigerLTW01-77BlackCn"/>
            </a:endParaRPr>
          </a:p>
          <a:p>
            <a:pPr algn="just">
              <a:buFont typeface="Arial" panose="020B0604020202020204" pitchFamily="34" charset="0"/>
              <a:buChar char="•"/>
            </a:pPr>
            <a:endParaRPr lang="es-MX" sz="2000" dirty="0">
              <a:solidFill>
                <a:srgbClr val="004A82"/>
              </a:solidFill>
              <a:latin typeface="FrutigerLTW01-77BlackCn"/>
            </a:endParaRPr>
          </a:p>
          <a:p>
            <a:pPr algn="just">
              <a:buFont typeface="Arial" panose="020B0604020202020204" pitchFamily="34" charset="0"/>
              <a:buChar char="•"/>
            </a:pPr>
            <a:r>
              <a:rPr lang="es-MX" sz="2000" dirty="0" smtClean="0">
                <a:solidFill>
                  <a:srgbClr val="004A82"/>
                </a:solidFill>
                <a:latin typeface="FrutigerLTW01-77BlackCn"/>
              </a:rPr>
              <a:t>Solo </a:t>
            </a:r>
            <a:r>
              <a:rPr lang="es-MX" sz="2000" dirty="0">
                <a:solidFill>
                  <a:srgbClr val="004A82"/>
                </a:solidFill>
                <a:latin typeface="FrutigerLTW01-77BlackCn"/>
              </a:rPr>
              <a:t>los distritos </a:t>
            </a:r>
            <a:r>
              <a:rPr lang="es-MX" sz="2000" dirty="0">
                <a:solidFill>
                  <a:srgbClr val="004A82"/>
                </a:solidFill>
                <a:latin typeface="FrutigerLTW01-77BlackCn"/>
                <a:hlinkClick r:id="rId3" tooltip="Certificación"/>
              </a:rPr>
              <a:t>certificados</a:t>
            </a:r>
            <a:r>
              <a:rPr lang="es-MX" sz="2000" dirty="0">
                <a:solidFill>
                  <a:srgbClr val="004A82"/>
                </a:solidFill>
                <a:latin typeface="FrutigerLTW01-77BlackCn"/>
              </a:rPr>
              <a:t> podrán gestionar una Subvención Distrital. </a:t>
            </a:r>
          </a:p>
          <a:p>
            <a:pPr algn="just">
              <a:buFont typeface="Arial" panose="020B0604020202020204" pitchFamily="34" charset="0"/>
              <a:buChar char="•"/>
            </a:pPr>
            <a:endParaRPr lang="es-MX" sz="2000" dirty="0" smtClean="0">
              <a:solidFill>
                <a:srgbClr val="004A82"/>
              </a:solidFill>
              <a:latin typeface="FrutigerLTW01-77BlackCn"/>
            </a:endParaRPr>
          </a:p>
          <a:p>
            <a:pPr algn="just"/>
            <a:endParaRPr lang="es-MX" sz="2000" dirty="0">
              <a:solidFill>
                <a:srgbClr val="004A82"/>
              </a:solidFill>
              <a:latin typeface="FrutigerLTW01-77BlackCn"/>
            </a:endParaRPr>
          </a:p>
        </p:txBody>
      </p:sp>
    </p:spTree>
    <p:extLst>
      <p:ext uri="{BB962C8B-B14F-4D97-AF65-F5344CB8AC3E}">
        <p14:creationId xmlns:p14="http://schemas.microsoft.com/office/powerpoint/2010/main" val="110361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650" y="262647"/>
            <a:ext cx="11420272" cy="5755422"/>
          </a:xfrm>
          <a:prstGeom prst="rect">
            <a:avLst/>
          </a:prstGeom>
        </p:spPr>
        <p:txBody>
          <a:bodyPr wrap="square">
            <a:spAutoFit/>
          </a:bodyPr>
          <a:lstStyle/>
          <a:p>
            <a:endParaRPr lang="es-MX" sz="2000" dirty="0">
              <a:solidFill>
                <a:srgbClr val="004A82"/>
              </a:solidFill>
              <a:latin typeface="FrutigerLTW01-77BlackCn"/>
            </a:endParaRPr>
          </a:p>
          <a:p>
            <a:pPr algn="just"/>
            <a:r>
              <a:rPr lang="es-MX" sz="2400" b="1" cap="all" dirty="0">
                <a:solidFill>
                  <a:srgbClr val="004A82"/>
                </a:solidFill>
                <a:latin typeface="FrutigerLTW01-77BlackCn"/>
              </a:rPr>
              <a:t>CÓMO SE FINANCIAN</a:t>
            </a:r>
          </a:p>
          <a:p>
            <a:pPr algn="just"/>
            <a:r>
              <a:rPr lang="es-MX" sz="2000" dirty="0">
                <a:solidFill>
                  <a:srgbClr val="004A82"/>
                </a:solidFill>
                <a:latin typeface="FrutigerLTW01-77BlackCn"/>
              </a:rPr>
              <a:t>Los distritos podrán usar hasta un 50 por ciento de su Fondo Distrital </a:t>
            </a:r>
            <a:r>
              <a:rPr lang="es-MX" sz="2000" dirty="0" smtClean="0">
                <a:solidFill>
                  <a:srgbClr val="004A82"/>
                </a:solidFill>
                <a:latin typeface="FrutigerLTW01-77BlackCn"/>
              </a:rPr>
              <a:t>Designado</a:t>
            </a:r>
          </a:p>
          <a:p>
            <a:pPr algn="just"/>
            <a:r>
              <a:rPr lang="es-MX" sz="2000" dirty="0" smtClean="0">
                <a:solidFill>
                  <a:srgbClr val="004A82"/>
                </a:solidFill>
                <a:latin typeface="FrutigerLTW01-77BlackCn"/>
              </a:rPr>
              <a:t>para </a:t>
            </a:r>
            <a:r>
              <a:rPr lang="es-MX" sz="2000" dirty="0">
                <a:solidFill>
                  <a:srgbClr val="004A82"/>
                </a:solidFill>
                <a:latin typeface="FrutigerLTW01-77BlackCn"/>
              </a:rPr>
              <a:t>recibir una Subvención Distrital por año. Este porcentaje se calcula en base al monto de FDD generado del Fondo Anual del distrito  tres años antes, incluidas las ganancias del Fondo Permanente. No es obligatorio solicitar la suma completa disponible</a:t>
            </a:r>
            <a:r>
              <a:rPr lang="es-MX" sz="2000" dirty="0" smtClean="0">
                <a:solidFill>
                  <a:srgbClr val="004A82"/>
                </a:solidFill>
                <a:latin typeface="FrutigerLTW01-77BlackCn"/>
              </a:rPr>
              <a:t>.</a:t>
            </a:r>
          </a:p>
          <a:p>
            <a:pPr algn="just"/>
            <a:endParaRPr lang="es-MX" sz="1200" dirty="0">
              <a:solidFill>
                <a:srgbClr val="004A82"/>
              </a:solidFill>
              <a:latin typeface="FrutigerLTW01-77BlackCn"/>
            </a:endParaRPr>
          </a:p>
          <a:p>
            <a:pPr algn="just"/>
            <a:r>
              <a:rPr lang="es-MX" sz="2000" dirty="0" smtClean="0">
                <a:solidFill>
                  <a:srgbClr val="004A82"/>
                </a:solidFill>
                <a:latin typeface="FrutigerLTW01-77BlackCn"/>
              </a:rPr>
              <a:t>El Distrito recibirá la </a:t>
            </a:r>
            <a:r>
              <a:rPr lang="es-MX" sz="2000" dirty="0">
                <a:solidFill>
                  <a:srgbClr val="004A82"/>
                </a:solidFill>
                <a:latin typeface="FrutigerLTW01-77BlackCn"/>
              </a:rPr>
              <a:t>Subvención en una sola suma que </a:t>
            </a:r>
            <a:r>
              <a:rPr lang="es-MX" sz="2000" dirty="0" smtClean="0">
                <a:solidFill>
                  <a:srgbClr val="004A82"/>
                </a:solidFill>
                <a:latin typeface="FrutigerLTW01-77BlackCn"/>
              </a:rPr>
              <a:t>distribuirá </a:t>
            </a:r>
            <a:r>
              <a:rPr lang="es-MX" sz="2000" dirty="0">
                <a:solidFill>
                  <a:srgbClr val="004A82"/>
                </a:solidFill>
                <a:latin typeface="FrutigerLTW01-77BlackCn"/>
              </a:rPr>
              <a:t>posteriormente a sus clubes</a:t>
            </a:r>
            <a:r>
              <a:rPr lang="es-MX" sz="2000" dirty="0" smtClean="0">
                <a:solidFill>
                  <a:srgbClr val="004A82"/>
                </a:solidFill>
                <a:latin typeface="FrutigerLTW01-77BlackCn"/>
              </a:rPr>
              <a:t>.</a:t>
            </a:r>
          </a:p>
          <a:p>
            <a:pPr algn="just"/>
            <a:endParaRPr lang="es-MX" sz="1200" dirty="0">
              <a:solidFill>
                <a:srgbClr val="004A82"/>
              </a:solidFill>
              <a:latin typeface="FrutigerLTW01-77BlackCn"/>
            </a:endParaRPr>
          </a:p>
          <a:p>
            <a:pPr algn="just"/>
            <a:r>
              <a:rPr lang="es-MX" sz="2400" b="1" cap="all" dirty="0">
                <a:solidFill>
                  <a:srgbClr val="004A82"/>
                </a:solidFill>
                <a:latin typeface="FrutigerLTW01-77BlackCn"/>
              </a:rPr>
              <a:t>CÓMO SOLICITAN FONDOS LOS CLUBES</a:t>
            </a:r>
          </a:p>
          <a:p>
            <a:pPr algn="just"/>
            <a:r>
              <a:rPr lang="es-MX" sz="2000" dirty="0">
                <a:solidFill>
                  <a:srgbClr val="004A82"/>
                </a:solidFill>
                <a:latin typeface="FrutigerLTW01-77BlackCn"/>
              </a:rPr>
              <a:t>Los clubes trabajan directamente con su distrito para recibir financiamiento. El gobernador o el presidente del Comité Distrital de La Fundación Rotaria podrá decirle cuándo presentar la solicitud y si necesita cumplir con otros requisitos como presentación de informes o capacitación. </a:t>
            </a:r>
            <a:endParaRPr lang="es-MX" sz="2000" dirty="0" smtClean="0">
              <a:solidFill>
                <a:srgbClr val="004A82"/>
              </a:solidFill>
              <a:latin typeface="FrutigerLTW01-77BlackCn"/>
            </a:endParaRPr>
          </a:p>
          <a:p>
            <a:pPr algn="just"/>
            <a:endParaRPr lang="es-MX" sz="2000" dirty="0">
              <a:solidFill>
                <a:srgbClr val="004A82"/>
              </a:solidFill>
              <a:latin typeface="FrutigerLTW01-77BlackCn"/>
            </a:endParaRPr>
          </a:p>
          <a:p>
            <a:pPr algn="just"/>
            <a:r>
              <a:rPr lang="es-MX" sz="2400" b="1" cap="all" dirty="0">
                <a:solidFill>
                  <a:srgbClr val="004A82"/>
                </a:solidFill>
                <a:latin typeface="FrutigerLTW01-77BlackCn"/>
              </a:rPr>
              <a:t>RECURSOS Y MATERIALES DE CONSULTA</a:t>
            </a:r>
          </a:p>
          <a:p>
            <a:pPr algn="just">
              <a:buFont typeface="Arial" panose="020B0604020202020204" pitchFamily="34" charset="0"/>
              <a:buChar char="•"/>
            </a:pPr>
            <a:r>
              <a:rPr lang="es-MX" dirty="0">
                <a:solidFill>
                  <a:srgbClr val="005DAA"/>
                </a:solidFill>
                <a:latin typeface="Georgia" panose="02040502050405020303" pitchFamily="18" charset="0"/>
                <a:hlinkClick r:id="rId2"/>
              </a:rPr>
              <a:t>Condiciones para </a:t>
            </a:r>
            <a:r>
              <a:rPr lang="es-MX" dirty="0" smtClean="0">
                <a:solidFill>
                  <a:srgbClr val="005DAA"/>
                </a:solidFill>
                <a:latin typeface="Georgia" panose="02040502050405020303" pitchFamily="18" charset="0"/>
                <a:hlinkClick r:id="rId2"/>
              </a:rPr>
              <a:t>otorgamiento </a:t>
            </a:r>
            <a:r>
              <a:rPr lang="es-MX" dirty="0">
                <a:solidFill>
                  <a:srgbClr val="005DAA"/>
                </a:solidFill>
                <a:latin typeface="Georgia" panose="02040502050405020303" pitchFamily="18" charset="0"/>
                <a:hlinkClick r:id="rId2"/>
              </a:rPr>
              <a:t>de Subvenciones Distritales y Subvenciones Globales de La Fundación Rotaria</a:t>
            </a:r>
            <a:endParaRPr lang="es-MX" dirty="0">
              <a:solidFill>
                <a:srgbClr val="000000"/>
              </a:solidFill>
              <a:latin typeface="Georgia" panose="02040502050405020303" pitchFamily="18" charset="0"/>
            </a:endParaRPr>
          </a:p>
          <a:p>
            <a:pPr algn="just">
              <a:buFont typeface="Arial" panose="020B0604020202020204" pitchFamily="34" charset="0"/>
              <a:buChar char="•"/>
            </a:pPr>
            <a:r>
              <a:rPr lang="es-MX" dirty="0" smtClean="0">
                <a:solidFill>
                  <a:srgbClr val="005DAA"/>
                </a:solidFill>
                <a:latin typeface="Georgia" panose="02040502050405020303" pitchFamily="18" charset="0"/>
                <a:hlinkClick r:id="rId3"/>
              </a:rPr>
              <a:t>Becas </a:t>
            </a:r>
            <a:r>
              <a:rPr lang="es-MX" dirty="0">
                <a:solidFill>
                  <a:srgbClr val="005DAA"/>
                </a:solidFill>
                <a:latin typeface="Georgia" panose="02040502050405020303" pitchFamily="18" charset="0"/>
                <a:hlinkClick r:id="rId3"/>
              </a:rPr>
              <a:t>con Subvenciones Distritales-Mejores prácticas</a:t>
            </a:r>
            <a:endParaRPr lang="es-MX" dirty="0">
              <a:solidFill>
                <a:srgbClr val="000000"/>
              </a:solidFill>
              <a:latin typeface="Georgia" panose="02040502050405020303" pitchFamily="18" charset="0"/>
            </a:endParaRPr>
          </a:p>
          <a:p>
            <a:pPr algn="just">
              <a:buFont typeface="Arial" panose="020B0604020202020204" pitchFamily="34" charset="0"/>
              <a:buChar char="•"/>
            </a:pPr>
            <a:r>
              <a:rPr lang="es-MX" dirty="0">
                <a:solidFill>
                  <a:srgbClr val="005DAA"/>
                </a:solidFill>
                <a:latin typeface="Georgia" panose="02040502050405020303" pitchFamily="18" charset="0"/>
                <a:hlinkClick r:id="rId4"/>
              </a:rPr>
              <a:t>Ciclo de las Subvenciones Distritales</a:t>
            </a:r>
            <a:endParaRPr lang="es-MX" dirty="0">
              <a:solidFill>
                <a:srgbClr val="000000"/>
              </a:solidFill>
              <a:latin typeface="Georgia" panose="02040502050405020303" pitchFamily="18" charset="0"/>
            </a:endParaRPr>
          </a:p>
          <a:p>
            <a:pPr algn="just">
              <a:buFont typeface="Arial" panose="020B0604020202020204" pitchFamily="34" charset="0"/>
              <a:buChar char="•"/>
            </a:pPr>
            <a:r>
              <a:rPr lang="es-MX" dirty="0">
                <a:solidFill>
                  <a:srgbClr val="005DAA"/>
                </a:solidFill>
                <a:latin typeface="Georgia" panose="02040502050405020303" pitchFamily="18" charset="0"/>
                <a:hlinkClick r:id="rId5"/>
              </a:rPr>
              <a:t>Solicitud de Subvenciones Distritales en </a:t>
            </a:r>
            <a:r>
              <a:rPr lang="es-MX" dirty="0" smtClean="0">
                <a:solidFill>
                  <a:srgbClr val="005DAA"/>
                </a:solidFill>
                <a:latin typeface="Georgia" panose="02040502050405020303" pitchFamily="18" charset="0"/>
                <a:hlinkClick r:id="rId5"/>
              </a:rPr>
              <a:t>Línea</a:t>
            </a:r>
            <a:endParaRPr lang="es-MX" dirty="0">
              <a:solidFill>
                <a:srgbClr val="000000"/>
              </a:solidFill>
              <a:latin typeface="Georgia" panose="02040502050405020303"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9170" y="136188"/>
            <a:ext cx="1753479" cy="1157591"/>
          </a:xfrm>
          <a:prstGeom prst="rect">
            <a:avLst/>
          </a:prstGeom>
        </p:spPr>
      </p:pic>
    </p:spTree>
    <p:extLst>
      <p:ext uri="{BB962C8B-B14F-4D97-AF65-F5344CB8AC3E}">
        <p14:creationId xmlns:p14="http://schemas.microsoft.com/office/powerpoint/2010/main" val="146844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199515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7408" y="247888"/>
            <a:ext cx="4442242" cy="461665"/>
          </a:xfrm>
          <a:prstGeom prst="rect">
            <a:avLst/>
          </a:prstGeom>
        </p:spPr>
        <p:txBody>
          <a:bodyPr wrap="none">
            <a:spAutoFit/>
          </a:bodyPr>
          <a:lstStyle/>
          <a:p>
            <a:pPr algn="ctr"/>
            <a:r>
              <a:rPr lang="en-US" sz="2400" b="1" dirty="0">
                <a:solidFill>
                  <a:srgbClr val="004A82"/>
                </a:solidFill>
                <a:effectLst>
                  <a:outerShdw blurRad="38100" dist="38100" dir="2700000" algn="tl">
                    <a:srgbClr val="000000">
                      <a:alpha val="43137"/>
                    </a:srgbClr>
                  </a:outerShdw>
                </a:effectLst>
                <a:latin typeface="FrutigerLTW01-77BlackCn"/>
              </a:rPr>
              <a:t>SUBVENCIONES </a:t>
            </a:r>
            <a:r>
              <a:rPr lang="en-US" sz="2400" b="1" dirty="0" smtClean="0">
                <a:solidFill>
                  <a:srgbClr val="004A82"/>
                </a:solidFill>
                <a:effectLst>
                  <a:outerShdw blurRad="38100" dist="38100" dir="2700000" algn="tl">
                    <a:srgbClr val="000000">
                      <a:alpha val="43137"/>
                    </a:srgbClr>
                  </a:outerShdw>
                </a:effectLst>
                <a:latin typeface="FrutigerLTW01-77BlackCn"/>
              </a:rPr>
              <a:t>GLOBALES</a:t>
            </a:r>
            <a:endParaRPr lang="en-US" sz="2400" b="1" dirty="0">
              <a:solidFill>
                <a:srgbClr val="004A82"/>
              </a:solidFill>
              <a:effectLst>
                <a:outerShdw blurRad="38100" dist="38100" dir="2700000" algn="tl">
                  <a:srgbClr val="000000">
                    <a:alpha val="43137"/>
                  </a:srgbClr>
                </a:outerShdw>
              </a:effectLst>
              <a:latin typeface="FrutigerLTW01-77BlackCn"/>
            </a:endParaRPr>
          </a:p>
        </p:txBody>
      </p:sp>
      <p:sp>
        <p:nvSpPr>
          <p:cNvPr id="2" name="Rectangle 1"/>
          <p:cNvSpPr>
            <a:spLocks noChangeArrowheads="1"/>
          </p:cNvSpPr>
          <p:nvPr/>
        </p:nvSpPr>
        <p:spPr bwMode="auto">
          <a:xfrm>
            <a:off x="155645" y="778087"/>
            <a:ext cx="11848287" cy="81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9178" tIns="0" rIns="0" bIns="149178" numCol="1" anchor="ctr" anchorCtr="0" compatLnSpc="1">
            <a:prstTxWarp prst="textNoShape">
              <a:avLst/>
            </a:prstTxWarp>
            <a:spAutoFit/>
          </a:bodyPr>
          <a:lstStyle/>
          <a:p>
            <a:pPr lvl="0" algn="just" defTabSz="914400" eaLnBrk="0" fontAlgn="base" hangingPunct="0">
              <a:spcBef>
                <a:spcPct val="0"/>
              </a:spcBef>
              <a:spcAft>
                <a:spcPct val="0"/>
              </a:spcAft>
            </a:pPr>
            <a:r>
              <a:rPr lang="es-MX" altLang="es-MX" sz="2000" dirty="0" smtClean="0">
                <a:solidFill>
                  <a:srgbClr val="0060A8"/>
                </a:solidFill>
                <a:latin typeface="FrutigerLTW01-77BlackCn"/>
              </a:rPr>
              <a:t>Las Subvenciones Globales de La Fundación Rotaria financian grandes proyectos internacionales con resultados SOSTENIBLES Y MENSURABLES en una o más de las </a:t>
            </a:r>
            <a:r>
              <a:rPr lang="es-MX" altLang="es-MX" sz="2000" i="1" dirty="0" smtClean="0">
                <a:solidFill>
                  <a:srgbClr val="0060A8"/>
                </a:solidFill>
                <a:latin typeface="FrutigerLTW01-77BlackCn"/>
                <a:hlinkClick r:id="rId2" tooltip="Áreas de interés"/>
              </a:rPr>
              <a:t>áreas de interés</a:t>
            </a:r>
            <a:r>
              <a:rPr lang="es-MX" altLang="es-MX" sz="2000" dirty="0" smtClean="0">
                <a:solidFill>
                  <a:srgbClr val="0060A8"/>
                </a:solidFill>
                <a:latin typeface="FrutigerLTW01-77BlackCn"/>
              </a:rPr>
              <a:t>. Los patrocinadores responden en empresa conjunta a las necesidades reales de la comunidad.</a:t>
            </a:r>
          </a:p>
          <a:p>
            <a:pPr lvl="0" algn="just" defTabSz="914400" eaLnBrk="0" fontAlgn="base" hangingPunct="0">
              <a:spcBef>
                <a:spcPct val="0"/>
              </a:spcBef>
              <a:spcAft>
                <a:spcPct val="0"/>
              </a:spcAft>
            </a:pPr>
            <a:endParaRPr lang="es-MX" altLang="es-MX" sz="2000" dirty="0" smtClean="0">
              <a:solidFill>
                <a:srgbClr val="0060A8"/>
              </a:solidFill>
              <a:latin typeface="FrutigerLTW01-77BlackCn"/>
            </a:endParaRPr>
          </a:p>
          <a:p>
            <a:pPr lvl="0" algn="just" defTabSz="914400" eaLnBrk="0" fontAlgn="base" hangingPunct="0">
              <a:spcBef>
                <a:spcPct val="0"/>
              </a:spcBef>
              <a:spcAft>
                <a:spcPct val="0"/>
              </a:spcAft>
            </a:pPr>
            <a:r>
              <a:rPr lang="es-MX" altLang="es-MX" sz="2400" b="1" dirty="0" smtClean="0">
                <a:solidFill>
                  <a:srgbClr val="0060A8"/>
                </a:solidFill>
                <a:latin typeface="FrutigerLTW01-77BlackCn"/>
              </a:rPr>
              <a:t>LO </a:t>
            </a:r>
            <a:r>
              <a:rPr lang="es-MX" altLang="es-MX" sz="2400" b="1" dirty="0">
                <a:solidFill>
                  <a:srgbClr val="0060A8"/>
                </a:solidFill>
                <a:latin typeface="FrutigerLTW01-77BlackCn"/>
              </a:rPr>
              <a:t>QUE FINANCIAN</a:t>
            </a:r>
          </a:p>
          <a:p>
            <a:pPr lvl="0" algn="just" defTabSz="914400" eaLnBrk="0" fontAlgn="base" hangingPunct="0">
              <a:spcBef>
                <a:spcPct val="0"/>
              </a:spcBef>
              <a:spcAft>
                <a:spcPct val="0"/>
              </a:spcAft>
            </a:pPr>
            <a:r>
              <a:rPr lang="es-MX" altLang="es-MX" sz="2000" dirty="0">
                <a:solidFill>
                  <a:srgbClr val="0060A8"/>
                </a:solidFill>
                <a:latin typeface="FrutigerLTW01-77BlackCn"/>
              </a:rPr>
              <a:t>Las Subvenciones Globales financian estas </a:t>
            </a:r>
            <a:r>
              <a:rPr lang="es-MX" altLang="es-MX" sz="2000" i="1" dirty="0">
                <a:solidFill>
                  <a:srgbClr val="0060A8"/>
                </a:solidFill>
                <a:latin typeface="FrutigerLTW01-77BlackCn"/>
                <a:hlinkClick r:id="rId3" tooltip="Tipos de actividades"/>
              </a:rPr>
              <a:t>actividades</a:t>
            </a:r>
            <a:r>
              <a:rPr lang="es-MX" altLang="es-MX" sz="2000" dirty="0">
                <a:solidFill>
                  <a:srgbClr val="0060A8"/>
                </a:solidFill>
                <a:latin typeface="FrutigerLTW01-77BlackCn"/>
              </a:rPr>
              <a:t>:</a:t>
            </a:r>
          </a:p>
          <a:p>
            <a:pPr lvl="0" algn="just" defTabSz="914400" eaLnBrk="0" fontAlgn="base" hangingPunct="0">
              <a:spcBef>
                <a:spcPct val="0"/>
              </a:spcBef>
              <a:spcAft>
                <a:spcPct val="0"/>
              </a:spcAft>
              <a:buFontTx/>
              <a:buChar char="•"/>
            </a:pPr>
            <a:r>
              <a:rPr lang="es-MX" altLang="es-MX" sz="2000" dirty="0">
                <a:solidFill>
                  <a:srgbClr val="0060A8"/>
                </a:solidFill>
                <a:latin typeface="FrutigerLTW01-77BlackCn"/>
              </a:rPr>
              <a:t>Proyectos humanitarios</a:t>
            </a:r>
          </a:p>
          <a:p>
            <a:pPr lvl="0" algn="just" defTabSz="914400" eaLnBrk="0" fontAlgn="base" hangingPunct="0">
              <a:spcBef>
                <a:spcPct val="0"/>
              </a:spcBef>
              <a:spcAft>
                <a:spcPct val="0"/>
              </a:spcAft>
              <a:buFontTx/>
              <a:buChar char="•"/>
            </a:pPr>
            <a:r>
              <a:rPr lang="es-MX" altLang="es-MX" sz="2000" dirty="0">
                <a:solidFill>
                  <a:srgbClr val="0060A8"/>
                </a:solidFill>
                <a:latin typeface="FrutigerLTW01-77BlackCn"/>
              </a:rPr>
              <a:t>Becas para estudios de postgrado </a:t>
            </a:r>
          </a:p>
          <a:p>
            <a:pPr lvl="0" algn="just" defTabSz="914400" eaLnBrk="0" fontAlgn="base" hangingPunct="0">
              <a:spcBef>
                <a:spcPct val="0"/>
              </a:spcBef>
              <a:spcAft>
                <a:spcPct val="0"/>
              </a:spcAft>
              <a:buFontTx/>
              <a:buChar char="•"/>
            </a:pPr>
            <a:r>
              <a:rPr lang="es-MX" altLang="es-MX" sz="2000" dirty="0">
                <a:solidFill>
                  <a:srgbClr val="0060A8"/>
                </a:solidFill>
                <a:latin typeface="FrutigerLTW01-77BlackCn"/>
              </a:rPr>
              <a:t>Equipos de capacitación profesional integrados por profesionales que viajan fuera de su país ya sea para ampliar </a:t>
            </a:r>
            <a:r>
              <a:rPr lang="es-MX" altLang="es-MX" sz="2000" dirty="0" smtClean="0">
                <a:solidFill>
                  <a:srgbClr val="0060A8"/>
                </a:solidFill>
                <a:latin typeface="FrutigerLTW01-77BlackCn"/>
              </a:rPr>
              <a:t>conocimientos </a:t>
            </a:r>
            <a:r>
              <a:rPr lang="es-MX" altLang="es-MX" sz="2000" dirty="0">
                <a:solidFill>
                  <a:srgbClr val="0060A8"/>
                </a:solidFill>
                <a:latin typeface="FrutigerLTW01-77BlackCn"/>
              </a:rPr>
              <a:t>sobre sus respectivas profesiones o impartir enseñanza sobre su especialidad</a:t>
            </a:r>
          </a:p>
          <a:p>
            <a:pPr lvl="0" algn="just" defTabSz="914400" eaLnBrk="0" fontAlgn="base" hangingPunct="0">
              <a:spcBef>
                <a:spcPct val="0"/>
              </a:spcBef>
              <a:spcAft>
                <a:spcPct val="0"/>
              </a:spcAft>
            </a:pPr>
            <a:endParaRPr lang="es-MX" altLang="es-MX" sz="2000" dirty="0">
              <a:solidFill>
                <a:srgbClr val="0060A8"/>
              </a:solidFill>
              <a:latin typeface="FrutigerLTW01-77BlackCn"/>
            </a:endParaRPr>
          </a:p>
          <a:p>
            <a:pPr lvl="0" algn="just" defTabSz="914400" eaLnBrk="0" fontAlgn="base" hangingPunct="0">
              <a:spcBef>
                <a:spcPct val="0"/>
              </a:spcBef>
              <a:spcAft>
                <a:spcPct val="0"/>
              </a:spcAft>
            </a:pPr>
            <a:r>
              <a:rPr lang="es-MX" altLang="es-MX" sz="2400" b="1" dirty="0">
                <a:solidFill>
                  <a:srgbClr val="0060A8"/>
                </a:solidFill>
                <a:latin typeface="FrutigerLTW01-77BlackCn"/>
              </a:rPr>
              <a:t>CÓMO SE UTILIZAN</a:t>
            </a:r>
          </a:p>
          <a:p>
            <a:pPr lvl="0" algn="just" defTabSz="914400" eaLnBrk="0" fontAlgn="base" hangingPunct="0">
              <a:spcBef>
                <a:spcPct val="0"/>
              </a:spcBef>
              <a:spcAft>
                <a:spcPct val="0"/>
              </a:spcAft>
            </a:pPr>
            <a:r>
              <a:rPr lang="es-MX" altLang="es-MX" sz="2000" dirty="0">
                <a:solidFill>
                  <a:srgbClr val="0060A8"/>
                </a:solidFill>
                <a:latin typeface="FrutigerLTW01-77BlackCn"/>
              </a:rPr>
              <a:t>Una característica clave de las Subvenciones Globales es que se dan en una colaboración internacional entre un </a:t>
            </a:r>
            <a:r>
              <a:rPr lang="es-MX" altLang="es-MX" sz="2000" dirty="0" smtClean="0">
                <a:solidFill>
                  <a:srgbClr val="0060A8"/>
                </a:solidFill>
                <a:latin typeface="FrutigerLTW01-77BlackCn"/>
              </a:rPr>
              <a:t>club </a:t>
            </a:r>
            <a:r>
              <a:rPr lang="es-MX" altLang="es-MX" sz="2000" dirty="0">
                <a:solidFill>
                  <a:srgbClr val="0060A8"/>
                </a:solidFill>
                <a:latin typeface="FrutigerLTW01-77BlackCn"/>
              </a:rPr>
              <a:t>o distrito rotario en el país donde se desarrollan las actividades y un club o distrito rotario en el exterior. </a:t>
            </a:r>
            <a:endParaRPr lang="es-MX" altLang="es-MX" sz="2000" dirty="0" smtClean="0">
              <a:solidFill>
                <a:srgbClr val="0060A8"/>
              </a:solidFill>
              <a:latin typeface="FrutigerLTW01-77BlackCn"/>
            </a:endParaRPr>
          </a:p>
          <a:p>
            <a:pPr lvl="0" algn="just" defTabSz="914400" eaLnBrk="0" fontAlgn="base" hangingPunct="0">
              <a:spcBef>
                <a:spcPct val="0"/>
              </a:spcBef>
              <a:spcAft>
                <a:spcPct val="0"/>
              </a:spcAft>
            </a:pPr>
            <a:r>
              <a:rPr lang="es-MX" altLang="es-MX" sz="2000" dirty="0" smtClean="0">
                <a:solidFill>
                  <a:srgbClr val="0060A8"/>
                </a:solidFill>
                <a:latin typeface="FrutigerLTW01-77BlackCn"/>
              </a:rPr>
              <a:t>Ambos </a:t>
            </a:r>
            <a:r>
              <a:rPr lang="es-MX" altLang="es-MX" sz="2000" dirty="0">
                <a:solidFill>
                  <a:srgbClr val="0060A8"/>
                </a:solidFill>
                <a:latin typeface="FrutigerLTW01-77BlackCn"/>
              </a:rPr>
              <a:t>distritos deberán estar </a:t>
            </a:r>
            <a:r>
              <a:rPr lang="es-MX" altLang="es-MX" sz="2000" dirty="0">
                <a:solidFill>
                  <a:srgbClr val="0060A8"/>
                </a:solidFill>
                <a:latin typeface="FrutigerLTW01-77BlackCn"/>
                <a:hlinkClick r:id="rId4" tooltip="Certificación"/>
              </a:rPr>
              <a:t>certificados</a:t>
            </a:r>
            <a:r>
              <a:rPr lang="es-MX" altLang="es-MX" sz="2000" dirty="0">
                <a:solidFill>
                  <a:srgbClr val="0060A8"/>
                </a:solidFill>
                <a:latin typeface="FrutigerLTW01-77BlackCn"/>
              </a:rPr>
              <a:t> antes de presentar una solicitud</a:t>
            </a:r>
            <a:r>
              <a:rPr lang="es-MX" altLang="es-MX" sz="2000" dirty="0" smtClean="0">
                <a:solidFill>
                  <a:srgbClr val="0060A8"/>
                </a:solidFill>
                <a:latin typeface="FrutigerLTW01-77BlackCn"/>
              </a:rPr>
              <a:t>.</a:t>
            </a:r>
          </a:p>
          <a:p>
            <a:pPr lvl="0" defTabSz="914400" eaLnBrk="0" fontAlgn="base" hangingPunct="0">
              <a:spcBef>
                <a:spcPct val="0"/>
              </a:spcBef>
              <a:spcAft>
                <a:spcPct val="0"/>
              </a:spcAft>
            </a:pPr>
            <a:endParaRPr lang="en-US" altLang="es-MX" sz="2000" dirty="0">
              <a:latin typeface="FrutigerLTW01-77BlackCn"/>
            </a:endParaRPr>
          </a:p>
          <a:p>
            <a:pPr lvl="0" defTabSz="914400" eaLnBrk="0" fontAlgn="base" hangingPunct="0">
              <a:spcBef>
                <a:spcPct val="0"/>
              </a:spcBef>
              <a:spcAft>
                <a:spcPct val="0"/>
              </a:spcAft>
            </a:pPr>
            <a:endParaRPr lang="en-US" altLang="es-MX" sz="2000" dirty="0" smtClean="0">
              <a:latin typeface="FrutigerLTW01-77BlackCn"/>
            </a:endParaRPr>
          </a:p>
          <a:p>
            <a:pPr lvl="0" defTabSz="914400" eaLnBrk="0" fontAlgn="base" hangingPunct="0">
              <a:spcBef>
                <a:spcPct val="0"/>
              </a:spcBef>
              <a:spcAft>
                <a:spcPct val="0"/>
              </a:spcAft>
            </a:pPr>
            <a:endParaRPr lang="en-US" altLang="es-MX" sz="2000" dirty="0">
              <a:latin typeface="FrutigerLTW01-77BlackCn"/>
            </a:endParaRPr>
          </a:p>
          <a:p>
            <a:pPr lvl="0" defTabSz="914400" eaLnBrk="0" fontAlgn="base" hangingPunct="0">
              <a:spcBef>
                <a:spcPct val="0"/>
              </a:spcBef>
              <a:spcAft>
                <a:spcPct val="0"/>
              </a:spcAft>
            </a:pPr>
            <a:endParaRPr lang="en-US" altLang="es-MX" sz="2000" dirty="0" smtClean="0">
              <a:latin typeface="FrutigerLTW01-77BlackCn"/>
            </a:endParaRPr>
          </a:p>
          <a:p>
            <a:pPr lvl="0" defTabSz="914400" eaLnBrk="0" fontAlgn="base" hangingPunct="0">
              <a:spcBef>
                <a:spcPct val="0"/>
              </a:spcBef>
              <a:spcAft>
                <a:spcPct val="0"/>
              </a:spcAft>
            </a:pPr>
            <a:endParaRPr lang="en-US" altLang="es-MX" sz="2000" dirty="0">
              <a:latin typeface="FrutigerLTW01-77BlackCn"/>
            </a:endParaRPr>
          </a:p>
          <a:p>
            <a:pPr lvl="0" defTabSz="914400" eaLnBrk="0" fontAlgn="base" hangingPunct="0">
              <a:spcBef>
                <a:spcPct val="0"/>
              </a:spcBef>
              <a:spcAft>
                <a:spcPct val="0"/>
              </a:spcAft>
            </a:pPr>
            <a:endParaRPr lang="es-MX" altLang="es-MX" sz="2000" dirty="0">
              <a:latin typeface="FrutigerLTW01-77BlackC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smtClean="0">
                <a:ln>
                  <a:noFill/>
                </a:ln>
                <a:solidFill>
                  <a:schemeClr val="tx1"/>
                </a:solidFill>
                <a:effectLst/>
                <a:latin typeface="FrutigerLTW01-77BlackCn"/>
              </a:rPr>
              <a:t/>
            </a:r>
            <a:br>
              <a:rPr kumimoji="0" lang="es-MX" altLang="es-MX" sz="2000" b="0" i="0" u="none" strike="noStrike" cap="none" normalizeH="0" baseline="0" dirty="0" smtClean="0">
                <a:ln>
                  <a:noFill/>
                </a:ln>
                <a:solidFill>
                  <a:schemeClr val="tx1"/>
                </a:solidFill>
                <a:effectLst/>
                <a:latin typeface="FrutigerLTW01-77BlackCn"/>
              </a:rPr>
            </a:br>
            <a:endParaRPr kumimoji="0" lang="es-MX" altLang="es-MX" sz="2000" b="0" i="0" u="none" strike="noStrike" cap="none" normalizeH="0" baseline="0" dirty="0" smtClean="0">
              <a:ln>
                <a:noFill/>
              </a:ln>
              <a:solidFill>
                <a:schemeClr val="tx1"/>
              </a:solidFill>
              <a:effectLst/>
              <a:latin typeface="FrutigerLTW01-77BlackCn"/>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0652" y="99341"/>
            <a:ext cx="1208728" cy="853970"/>
          </a:xfrm>
          <a:prstGeom prst="rect">
            <a:avLst/>
          </a:prstGeom>
        </p:spPr>
      </p:pic>
    </p:spTree>
    <p:extLst>
      <p:ext uri="{BB962C8B-B14F-4D97-AF65-F5344CB8AC3E}">
        <p14:creationId xmlns:p14="http://schemas.microsoft.com/office/powerpoint/2010/main" val="2616306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306</TotalTime>
  <Words>547</Words>
  <Application>Microsoft Office PowerPoint</Application>
  <PresentationFormat>Widescreen</PresentationFormat>
  <Paragraphs>150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FrutigerLTW01-77BlackCn</vt:lpstr>
      <vt:lpstr>Georgia</vt:lpstr>
      <vt:lpstr>Retrospect</vt:lpstr>
      <vt:lpstr> SUBVENCIONES HUMANITARIAS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43</cp:revision>
  <dcterms:created xsi:type="dcterms:W3CDTF">2015-09-24T03:40:25Z</dcterms:created>
  <dcterms:modified xsi:type="dcterms:W3CDTF">2015-09-25T02:05:33Z</dcterms:modified>
</cp:coreProperties>
</file>