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05" r:id="rId3"/>
    <p:sldId id="310" r:id="rId4"/>
    <p:sldId id="300" r:id="rId5"/>
    <p:sldId id="301" r:id="rId6"/>
    <p:sldId id="302" r:id="rId7"/>
    <p:sldId id="311" r:id="rId8"/>
    <p:sldId id="314" r:id="rId9"/>
    <p:sldId id="312" r:id="rId10"/>
    <p:sldId id="315" r:id="rId11"/>
    <p:sldId id="321" r:id="rId12"/>
    <p:sldId id="316" r:id="rId13"/>
    <p:sldId id="317" r:id="rId14"/>
    <p:sldId id="318" r:id="rId15"/>
    <p:sldId id="319" r:id="rId16"/>
    <p:sldId id="320" r:id="rId17"/>
    <p:sldId id="322" r:id="rId18"/>
    <p:sldId id="307" r:id="rId19"/>
    <p:sldId id="306" r:id="rId20"/>
    <p:sldId id="304" r:id="rId21"/>
    <p:sldId id="294" r:id="rId22"/>
    <p:sldId id="295" r:id="rId23"/>
    <p:sldId id="29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295" autoAdjust="0"/>
  </p:normalViewPr>
  <p:slideViewPr>
    <p:cSldViewPr>
      <p:cViewPr>
        <p:scale>
          <a:sx n="70" d="100"/>
          <a:sy n="70" d="100"/>
        </p:scale>
        <p:origin x="-138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30D602-D3DD-45E0-9DD3-E8BC27FC6841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A156EF7E-34A5-4E6B-9D55-1144C9B997AF}">
      <dgm:prSet phldrT="[Texto]" custT="1"/>
      <dgm:spPr/>
      <dgm:t>
        <a:bodyPr/>
        <a:lstStyle/>
        <a:p>
          <a:r>
            <a:rPr lang="es-MX" sz="1000" dirty="0" smtClean="0"/>
            <a:t>Visitas  </a:t>
          </a:r>
        </a:p>
        <a:p>
          <a:r>
            <a:rPr lang="es-MX" sz="1000" dirty="0" smtClean="0"/>
            <a:t>Rotarios  a </a:t>
          </a:r>
        </a:p>
        <a:p>
          <a:r>
            <a:rPr lang="es-MX" sz="1000" dirty="0" err="1" smtClean="0"/>
            <a:t>Rotaracts</a:t>
          </a:r>
          <a:r>
            <a:rPr lang="es-MX" sz="1000" dirty="0" smtClean="0"/>
            <a:t> e </a:t>
          </a:r>
          <a:r>
            <a:rPr lang="es-MX" sz="1000" dirty="0" err="1" smtClean="0"/>
            <a:t>Interacts</a:t>
          </a:r>
          <a:endParaRPr lang="es-MX" sz="1000" dirty="0"/>
        </a:p>
      </dgm:t>
    </dgm:pt>
    <dgm:pt modelId="{4C888A83-139E-4006-AA01-F7167E83CBD9}" type="parTrans" cxnId="{81F07532-EE60-4009-84E5-CF99BEF071AD}">
      <dgm:prSet/>
      <dgm:spPr/>
      <dgm:t>
        <a:bodyPr/>
        <a:lstStyle/>
        <a:p>
          <a:endParaRPr lang="es-MX" sz="1000"/>
        </a:p>
      </dgm:t>
    </dgm:pt>
    <dgm:pt modelId="{8652BA2B-AFED-4657-9AA2-9453385A635D}" type="sibTrans" cxnId="{81F07532-EE60-4009-84E5-CF99BEF071AD}">
      <dgm:prSet custT="1"/>
      <dgm:spPr/>
      <dgm:t>
        <a:bodyPr/>
        <a:lstStyle/>
        <a:p>
          <a:endParaRPr lang="es-MX" sz="1000"/>
        </a:p>
      </dgm:t>
    </dgm:pt>
    <dgm:pt modelId="{C9351E8F-8A7E-4264-8EEB-D9E1172331DF}">
      <dgm:prSet custT="1"/>
      <dgm:spPr/>
      <dgm:t>
        <a:bodyPr/>
        <a:lstStyle/>
        <a:p>
          <a:r>
            <a:rPr lang="es-MX" sz="1000" dirty="0" smtClean="0"/>
            <a:t>Invitar </a:t>
          </a:r>
        </a:p>
        <a:p>
          <a:r>
            <a:rPr lang="es-MX" sz="1000" dirty="0" err="1" smtClean="0"/>
            <a:t>Rotaracts</a:t>
          </a:r>
          <a:r>
            <a:rPr lang="es-MX" sz="1000" dirty="0" smtClean="0"/>
            <a:t> a </a:t>
          </a:r>
        </a:p>
        <a:p>
          <a:r>
            <a:rPr lang="es-MX" sz="1000" dirty="0" smtClean="0"/>
            <a:t>Juntas</a:t>
          </a:r>
        </a:p>
        <a:p>
          <a:r>
            <a:rPr lang="es-MX" sz="1000" dirty="0" smtClean="0"/>
            <a:t> C. Rotario.</a:t>
          </a:r>
        </a:p>
      </dgm:t>
    </dgm:pt>
    <dgm:pt modelId="{ADEE6368-BDD6-4439-9587-C8B5C848C85D}" type="parTrans" cxnId="{48340E6E-C662-4993-9642-53E8399B7846}">
      <dgm:prSet/>
      <dgm:spPr/>
      <dgm:t>
        <a:bodyPr/>
        <a:lstStyle/>
        <a:p>
          <a:endParaRPr lang="es-MX" sz="1000"/>
        </a:p>
      </dgm:t>
    </dgm:pt>
    <dgm:pt modelId="{47226AC9-857C-4FF8-AB2A-2E0883427E23}" type="sibTrans" cxnId="{48340E6E-C662-4993-9642-53E8399B7846}">
      <dgm:prSet custT="1"/>
      <dgm:spPr/>
      <dgm:t>
        <a:bodyPr/>
        <a:lstStyle/>
        <a:p>
          <a:endParaRPr lang="es-MX" sz="1000"/>
        </a:p>
      </dgm:t>
    </dgm:pt>
    <dgm:pt modelId="{9B0FABE2-9E2C-4A32-9A7F-44C6E009E26C}">
      <dgm:prSet custT="1"/>
      <dgm:spPr/>
      <dgm:t>
        <a:bodyPr/>
        <a:lstStyle/>
        <a:p>
          <a:r>
            <a:rPr lang="es-MX" sz="1000" dirty="0" smtClean="0"/>
            <a:t>Proyectos de </a:t>
          </a:r>
        </a:p>
        <a:p>
          <a:r>
            <a:rPr lang="es-MX" sz="1000" dirty="0" smtClean="0"/>
            <a:t>servicio </a:t>
          </a:r>
        </a:p>
        <a:p>
          <a:r>
            <a:rPr lang="es-MX" sz="1000" b="1" dirty="0" smtClean="0"/>
            <a:t>conjunta</a:t>
          </a:r>
          <a:endParaRPr lang="es-MX" sz="1000" b="1" dirty="0"/>
        </a:p>
      </dgm:t>
    </dgm:pt>
    <dgm:pt modelId="{47C038A0-C66A-4C17-952A-441A8DCDD539}" type="parTrans" cxnId="{A8CF2640-B50D-474A-8BD5-5968ABD45D8D}">
      <dgm:prSet/>
      <dgm:spPr/>
      <dgm:t>
        <a:bodyPr/>
        <a:lstStyle/>
        <a:p>
          <a:endParaRPr lang="es-MX" sz="1000"/>
        </a:p>
      </dgm:t>
    </dgm:pt>
    <dgm:pt modelId="{E848829F-2E86-4C6D-8C9A-027E4ADAB73A}" type="sibTrans" cxnId="{A8CF2640-B50D-474A-8BD5-5968ABD45D8D}">
      <dgm:prSet custT="1"/>
      <dgm:spPr/>
      <dgm:t>
        <a:bodyPr/>
        <a:lstStyle/>
        <a:p>
          <a:endParaRPr lang="es-MX" sz="1000"/>
        </a:p>
      </dgm:t>
    </dgm:pt>
    <dgm:pt modelId="{E9FB12BE-FB32-4069-80E3-69711D2C3016}">
      <dgm:prSet custT="1"/>
      <dgm:spPr/>
      <dgm:t>
        <a:bodyPr/>
        <a:lstStyle/>
        <a:p>
          <a:r>
            <a:rPr lang="es-MX" sz="1000" dirty="0" smtClean="0"/>
            <a:t>estrategias de reclutamiento para la membrecía</a:t>
          </a:r>
          <a:endParaRPr lang="es-MX" sz="1000" dirty="0"/>
        </a:p>
      </dgm:t>
    </dgm:pt>
    <dgm:pt modelId="{93D146D2-B786-409B-81FE-8B20E61F1145}" type="parTrans" cxnId="{25486682-C6CD-4F1E-924C-78662BEE7630}">
      <dgm:prSet/>
      <dgm:spPr/>
      <dgm:t>
        <a:bodyPr/>
        <a:lstStyle/>
        <a:p>
          <a:endParaRPr lang="es-MX" sz="1000"/>
        </a:p>
      </dgm:t>
    </dgm:pt>
    <dgm:pt modelId="{BB313BD7-AFD0-452D-A1FF-4DCBDBC2D77F}" type="sibTrans" cxnId="{25486682-C6CD-4F1E-924C-78662BEE7630}">
      <dgm:prSet custT="1"/>
      <dgm:spPr/>
      <dgm:t>
        <a:bodyPr/>
        <a:lstStyle/>
        <a:p>
          <a:endParaRPr lang="es-MX" sz="1000"/>
        </a:p>
      </dgm:t>
    </dgm:pt>
    <dgm:pt modelId="{169B28A8-A506-4B7A-8C47-5EA9D9776BFC}">
      <dgm:prSet custT="1"/>
      <dgm:spPr/>
      <dgm:t>
        <a:bodyPr/>
        <a:lstStyle/>
        <a:p>
          <a:r>
            <a:rPr lang="es-MX" sz="1000" dirty="0" smtClean="0"/>
            <a:t>Reconocimientos</a:t>
          </a:r>
          <a:endParaRPr lang="es-MX" sz="1000" dirty="0"/>
        </a:p>
      </dgm:t>
    </dgm:pt>
    <dgm:pt modelId="{23CFE5B3-CA5D-4C12-9154-23B6438DAF76}" type="parTrans" cxnId="{EDEEF9ED-5D38-49FF-AB55-88FBD8048798}">
      <dgm:prSet/>
      <dgm:spPr/>
      <dgm:t>
        <a:bodyPr/>
        <a:lstStyle/>
        <a:p>
          <a:endParaRPr lang="es-MX" sz="1000"/>
        </a:p>
      </dgm:t>
    </dgm:pt>
    <dgm:pt modelId="{BD14ADEE-37F3-4EA1-9FA0-6D4607C9633D}" type="sibTrans" cxnId="{EDEEF9ED-5D38-49FF-AB55-88FBD8048798}">
      <dgm:prSet custT="1"/>
      <dgm:spPr/>
      <dgm:t>
        <a:bodyPr/>
        <a:lstStyle/>
        <a:p>
          <a:endParaRPr lang="es-MX" sz="1000"/>
        </a:p>
      </dgm:t>
    </dgm:pt>
    <dgm:pt modelId="{888D0220-1021-40E3-8BCA-B84654C1464D}">
      <dgm:prSet custT="1"/>
      <dgm:spPr/>
      <dgm:t>
        <a:bodyPr/>
        <a:lstStyle/>
        <a:p>
          <a:r>
            <a:rPr lang="es-MX" sz="1000" smtClean="0"/>
            <a:t>difusión a las actividades </a:t>
          </a:r>
          <a:endParaRPr lang="es-MX" sz="1000"/>
        </a:p>
      </dgm:t>
    </dgm:pt>
    <dgm:pt modelId="{87A2479A-F387-4062-B5AC-86725D8B7DDD}" type="parTrans" cxnId="{3F15370E-6014-4DA1-909A-E17C085447B1}">
      <dgm:prSet/>
      <dgm:spPr/>
      <dgm:t>
        <a:bodyPr/>
        <a:lstStyle/>
        <a:p>
          <a:endParaRPr lang="es-MX" sz="1000"/>
        </a:p>
      </dgm:t>
    </dgm:pt>
    <dgm:pt modelId="{F77CADCC-C504-4782-9F63-C5535F5F7716}" type="sibTrans" cxnId="{3F15370E-6014-4DA1-909A-E17C085447B1}">
      <dgm:prSet custT="1"/>
      <dgm:spPr/>
      <dgm:t>
        <a:bodyPr/>
        <a:lstStyle/>
        <a:p>
          <a:endParaRPr lang="es-MX" sz="1000"/>
        </a:p>
      </dgm:t>
    </dgm:pt>
    <dgm:pt modelId="{9DE97E87-8D9D-4A94-A682-C03C9FC3337C}" type="pres">
      <dgm:prSet presAssocID="{E930D602-D3DD-45E0-9DD3-E8BC27FC684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AB5E56-668A-4EB2-AD65-FE7340A32251}" type="pres">
      <dgm:prSet presAssocID="{A156EF7E-34A5-4E6B-9D55-1144C9B997AF}" presName="node" presStyleLbl="node1" presStyleIdx="0" presStyleCnt="6" custRadScaleRad="9099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E49110-BDFE-42C4-9063-1A047C3B271C}" type="pres">
      <dgm:prSet presAssocID="{8652BA2B-AFED-4657-9AA2-9453385A635D}" presName="sibTrans" presStyleLbl="sibTrans2D1" presStyleIdx="0" presStyleCnt="6"/>
      <dgm:spPr/>
      <dgm:t>
        <a:bodyPr/>
        <a:lstStyle/>
        <a:p>
          <a:endParaRPr lang="en-US"/>
        </a:p>
      </dgm:t>
    </dgm:pt>
    <dgm:pt modelId="{D24A4AD8-E4E3-4D29-AFCB-19F1F4883FC9}" type="pres">
      <dgm:prSet presAssocID="{8652BA2B-AFED-4657-9AA2-9453385A635D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C7BA6965-AD7D-4EA6-846A-4F165372D51A}" type="pres">
      <dgm:prSet presAssocID="{C9351E8F-8A7E-4264-8EEB-D9E1172331D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5A4EBAE-AE5E-4C0A-ABE5-67B96DB6F964}" type="pres">
      <dgm:prSet presAssocID="{47226AC9-857C-4FF8-AB2A-2E0883427E23}" presName="sibTrans" presStyleLbl="sibTrans2D1" presStyleIdx="1" presStyleCnt="6"/>
      <dgm:spPr/>
      <dgm:t>
        <a:bodyPr/>
        <a:lstStyle/>
        <a:p>
          <a:endParaRPr lang="en-US"/>
        </a:p>
      </dgm:t>
    </dgm:pt>
    <dgm:pt modelId="{B0ACB200-1D6A-4724-A1B6-A8EDBE646B4D}" type="pres">
      <dgm:prSet presAssocID="{47226AC9-857C-4FF8-AB2A-2E0883427E23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DEB377E4-C183-4976-AF37-EFBE5E36F403}" type="pres">
      <dgm:prSet presAssocID="{9B0FABE2-9E2C-4A32-9A7F-44C6E009E26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49746EC-8B0F-42E5-8C8C-936E2F340187}" type="pres">
      <dgm:prSet presAssocID="{E848829F-2E86-4C6D-8C9A-027E4ADAB73A}" presName="sibTrans" presStyleLbl="sibTrans2D1" presStyleIdx="2" presStyleCnt="6"/>
      <dgm:spPr/>
      <dgm:t>
        <a:bodyPr/>
        <a:lstStyle/>
        <a:p>
          <a:endParaRPr lang="en-US"/>
        </a:p>
      </dgm:t>
    </dgm:pt>
    <dgm:pt modelId="{9655429F-C198-4D9F-BC64-47238BCF25BE}" type="pres">
      <dgm:prSet presAssocID="{E848829F-2E86-4C6D-8C9A-027E4ADAB73A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CA38B9DE-A6FC-4F91-8624-EBA673539E7B}" type="pres">
      <dgm:prSet presAssocID="{E9FB12BE-FB32-4069-80E3-69711D2C3016}" presName="node" presStyleLbl="node1" presStyleIdx="3" presStyleCnt="6" custScaleX="109074" custRadScaleRad="928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10ED1-3A39-4879-B1D0-B7AE9E3136E4}" type="pres">
      <dgm:prSet presAssocID="{BB313BD7-AFD0-452D-A1FF-4DCBDBC2D77F}" presName="sibTrans" presStyleLbl="sibTrans2D1" presStyleIdx="3" presStyleCnt="6"/>
      <dgm:spPr/>
      <dgm:t>
        <a:bodyPr/>
        <a:lstStyle/>
        <a:p>
          <a:endParaRPr lang="en-US"/>
        </a:p>
      </dgm:t>
    </dgm:pt>
    <dgm:pt modelId="{E1933352-7B3F-4584-9F85-AD82B3A2606D}" type="pres">
      <dgm:prSet presAssocID="{BB313BD7-AFD0-452D-A1FF-4DCBDBC2D77F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AF9BBE92-764B-46AE-882A-9DAD8CC4CDF2}" type="pres">
      <dgm:prSet presAssocID="{888D0220-1021-40E3-8BCA-B84654C1464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01404-FEB6-4DF2-9B86-B6237BAF9584}" type="pres">
      <dgm:prSet presAssocID="{F77CADCC-C504-4782-9F63-C5535F5F7716}" presName="sibTrans" presStyleLbl="sibTrans2D1" presStyleIdx="4" presStyleCnt="6"/>
      <dgm:spPr/>
      <dgm:t>
        <a:bodyPr/>
        <a:lstStyle/>
        <a:p>
          <a:endParaRPr lang="en-US"/>
        </a:p>
      </dgm:t>
    </dgm:pt>
    <dgm:pt modelId="{9C84E709-2B1B-437C-AA92-69A078667007}" type="pres">
      <dgm:prSet presAssocID="{F77CADCC-C504-4782-9F63-C5535F5F7716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75F7929C-FA99-49AF-96C8-813BEB41D25F}" type="pres">
      <dgm:prSet presAssocID="{169B28A8-A506-4B7A-8C47-5EA9D9776BFC}" presName="node" presStyleLbl="node1" presStyleIdx="5" presStyleCnt="6" custScaleX="13312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6F68C6A-7E7D-4DF5-8A72-2547239B8069}" type="pres">
      <dgm:prSet presAssocID="{BD14ADEE-37F3-4EA1-9FA0-6D4607C9633D}" presName="sibTrans" presStyleLbl="sibTrans2D1" presStyleIdx="5" presStyleCnt="6"/>
      <dgm:spPr/>
      <dgm:t>
        <a:bodyPr/>
        <a:lstStyle/>
        <a:p>
          <a:endParaRPr lang="en-US"/>
        </a:p>
      </dgm:t>
    </dgm:pt>
    <dgm:pt modelId="{CA99C94E-7647-4FA5-94EC-0E55F0F4796E}" type="pres">
      <dgm:prSet presAssocID="{BD14ADEE-37F3-4EA1-9FA0-6D4607C9633D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8ED19C31-6036-4B47-8296-9BACCD4AB678}" type="presOf" srcId="{BB313BD7-AFD0-452D-A1FF-4DCBDBC2D77F}" destId="{E1933352-7B3F-4584-9F85-AD82B3A2606D}" srcOrd="1" destOrd="0" presId="urn:microsoft.com/office/officeart/2005/8/layout/cycle2"/>
    <dgm:cxn modelId="{7CEFFA9E-2CD0-478B-AB5C-DDD09CDF0740}" type="presOf" srcId="{47226AC9-857C-4FF8-AB2A-2E0883427E23}" destId="{B0ACB200-1D6A-4724-A1B6-A8EDBE646B4D}" srcOrd="1" destOrd="0" presId="urn:microsoft.com/office/officeart/2005/8/layout/cycle2"/>
    <dgm:cxn modelId="{9EDFA601-4642-48E0-A2A0-98715D0DC940}" type="presOf" srcId="{F77CADCC-C504-4782-9F63-C5535F5F7716}" destId="{51F01404-FEB6-4DF2-9B86-B6237BAF9584}" srcOrd="0" destOrd="0" presId="urn:microsoft.com/office/officeart/2005/8/layout/cycle2"/>
    <dgm:cxn modelId="{8FD31E51-F6A8-49FC-941F-A0755C58B522}" type="presOf" srcId="{BD14ADEE-37F3-4EA1-9FA0-6D4607C9633D}" destId="{26F68C6A-7E7D-4DF5-8A72-2547239B8069}" srcOrd="0" destOrd="0" presId="urn:microsoft.com/office/officeart/2005/8/layout/cycle2"/>
    <dgm:cxn modelId="{48340E6E-C662-4993-9642-53E8399B7846}" srcId="{E930D602-D3DD-45E0-9DD3-E8BC27FC6841}" destId="{C9351E8F-8A7E-4264-8EEB-D9E1172331DF}" srcOrd="1" destOrd="0" parTransId="{ADEE6368-BDD6-4439-9587-C8B5C848C85D}" sibTransId="{47226AC9-857C-4FF8-AB2A-2E0883427E23}"/>
    <dgm:cxn modelId="{40EB2259-7AEB-43C9-B2D1-0D5F1E967CD1}" type="presOf" srcId="{E848829F-2E86-4C6D-8C9A-027E4ADAB73A}" destId="{9655429F-C198-4D9F-BC64-47238BCF25BE}" srcOrd="1" destOrd="0" presId="urn:microsoft.com/office/officeart/2005/8/layout/cycle2"/>
    <dgm:cxn modelId="{4DE43E00-20E6-4934-8D24-589A98BC1C9B}" type="presOf" srcId="{BD14ADEE-37F3-4EA1-9FA0-6D4607C9633D}" destId="{CA99C94E-7647-4FA5-94EC-0E55F0F4796E}" srcOrd="1" destOrd="0" presId="urn:microsoft.com/office/officeart/2005/8/layout/cycle2"/>
    <dgm:cxn modelId="{81F07532-EE60-4009-84E5-CF99BEF071AD}" srcId="{E930D602-D3DD-45E0-9DD3-E8BC27FC6841}" destId="{A156EF7E-34A5-4E6B-9D55-1144C9B997AF}" srcOrd="0" destOrd="0" parTransId="{4C888A83-139E-4006-AA01-F7167E83CBD9}" sibTransId="{8652BA2B-AFED-4657-9AA2-9453385A635D}"/>
    <dgm:cxn modelId="{79040FD8-44FE-4826-A4AC-8E6E9EA5F56E}" type="presOf" srcId="{47226AC9-857C-4FF8-AB2A-2E0883427E23}" destId="{15A4EBAE-AE5E-4C0A-ABE5-67B96DB6F964}" srcOrd="0" destOrd="0" presId="urn:microsoft.com/office/officeart/2005/8/layout/cycle2"/>
    <dgm:cxn modelId="{DCB8F793-08EA-4F6D-AF81-280E0947ACAB}" type="presOf" srcId="{BB313BD7-AFD0-452D-A1FF-4DCBDBC2D77F}" destId="{B7F10ED1-3A39-4879-B1D0-B7AE9E3136E4}" srcOrd="0" destOrd="0" presId="urn:microsoft.com/office/officeart/2005/8/layout/cycle2"/>
    <dgm:cxn modelId="{A2D2A811-0F1B-424A-BDE1-3C710D40B6AB}" type="presOf" srcId="{E930D602-D3DD-45E0-9DD3-E8BC27FC6841}" destId="{9DE97E87-8D9D-4A94-A682-C03C9FC3337C}" srcOrd="0" destOrd="0" presId="urn:microsoft.com/office/officeart/2005/8/layout/cycle2"/>
    <dgm:cxn modelId="{C4AF31DA-5D92-48FE-A1B9-775AF168C49B}" type="presOf" srcId="{E848829F-2E86-4C6D-8C9A-027E4ADAB73A}" destId="{849746EC-8B0F-42E5-8C8C-936E2F340187}" srcOrd="0" destOrd="0" presId="urn:microsoft.com/office/officeart/2005/8/layout/cycle2"/>
    <dgm:cxn modelId="{C7CA96F8-A7C3-4A89-BC23-53F29B7F7F66}" type="presOf" srcId="{8652BA2B-AFED-4657-9AA2-9453385A635D}" destId="{D24A4AD8-E4E3-4D29-AFCB-19F1F4883FC9}" srcOrd="1" destOrd="0" presId="urn:microsoft.com/office/officeart/2005/8/layout/cycle2"/>
    <dgm:cxn modelId="{9E193938-0B41-4FFF-AB1E-911C630C91B1}" type="presOf" srcId="{8652BA2B-AFED-4657-9AA2-9453385A635D}" destId="{1DE49110-BDFE-42C4-9063-1A047C3B271C}" srcOrd="0" destOrd="0" presId="urn:microsoft.com/office/officeart/2005/8/layout/cycle2"/>
    <dgm:cxn modelId="{C2C0F331-32E3-44BE-BDFA-F341FCC42D4B}" type="presOf" srcId="{169B28A8-A506-4B7A-8C47-5EA9D9776BFC}" destId="{75F7929C-FA99-49AF-96C8-813BEB41D25F}" srcOrd="0" destOrd="0" presId="urn:microsoft.com/office/officeart/2005/8/layout/cycle2"/>
    <dgm:cxn modelId="{647D4E5B-7E1C-496A-85DB-4342CBEA5BBF}" type="presOf" srcId="{F77CADCC-C504-4782-9F63-C5535F5F7716}" destId="{9C84E709-2B1B-437C-AA92-69A078667007}" srcOrd="1" destOrd="0" presId="urn:microsoft.com/office/officeart/2005/8/layout/cycle2"/>
    <dgm:cxn modelId="{43124709-BC35-4943-8A49-C55519DED484}" type="presOf" srcId="{C9351E8F-8A7E-4264-8EEB-D9E1172331DF}" destId="{C7BA6965-AD7D-4EA6-846A-4F165372D51A}" srcOrd="0" destOrd="0" presId="urn:microsoft.com/office/officeart/2005/8/layout/cycle2"/>
    <dgm:cxn modelId="{1BA6363F-9F17-4C70-B29E-433B4E4C55C4}" type="presOf" srcId="{A156EF7E-34A5-4E6B-9D55-1144C9B997AF}" destId="{EAAB5E56-668A-4EB2-AD65-FE7340A32251}" srcOrd="0" destOrd="0" presId="urn:microsoft.com/office/officeart/2005/8/layout/cycle2"/>
    <dgm:cxn modelId="{B2ACFE53-721E-4A9B-8632-3D947A05BF90}" type="presOf" srcId="{888D0220-1021-40E3-8BCA-B84654C1464D}" destId="{AF9BBE92-764B-46AE-882A-9DAD8CC4CDF2}" srcOrd="0" destOrd="0" presId="urn:microsoft.com/office/officeart/2005/8/layout/cycle2"/>
    <dgm:cxn modelId="{EDEEF9ED-5D38-49FF-AB55-88FBD8048798}" srcId="{E930D602-D3DD-45E0-9DD3-E8BC27FC6841}" destId="{169B28A8-A506-4B7A-8C47-5EA9D9776BFC}" srcOrd="5" destOrd="0" parTransId="{23CFE5B3-CA5D-4C12-9154-23B6438DAF76}" sibTransId="{BD14ADEE-37F3-4EA1-9FA0-6D4607C9633D}"/>
    <dgm:cxn modelId="{696999D1-D439-47F2-89EF-B9CB6A6EA13F}" type="presOf" srcId="{E9FB12BE-FB32-4069-80E3-69711D2C3016}" destId="{CA38B9DE-A6FC-4F91-8624-EBA673539E7B}" srcOrd="0" destOrd="0" presId="urn:microsoft.com/office/officeart/2005/8/layout/cycle2"/>
    <dgm:cxn modelId="{EDC278A7-5462-4E5A-87B7-C6A7043F5AD8}" type="presOf" srcId="{9B0FABE2-9E2C-4A32-9A7F-44C6E009E26C}" destId="{DEB377E4-C183-4976-AF37-EFBE5E36F403}" srcOrd="0" destOrd="0" presId="urn:microsoft.com/office/officeart/2005/8/layout/cycle2"/>
    <dgm:cxn modelId="{3F15370E-6014-4DA1-909A-E17C085447B1}" srcId="{E930D602-D3DD-45E0-9DD3-E8BC27FC6841}" destId="{888D0220-1021-40E3-8BCA-B84654C1464D}" srcOrd="4" destOrd="0" parTransId="{87A2479A-F387-4062-B5AC-86725D8B7DDD}" sibTransId="{F77CADCC-C504-4782-9F63-C5535F5F7716}"/>
    <dgm:cxn modelId="{25486682-C6CD-4F1E-924C-78662BEE7630}" srcId="{E930D602-D3DD-45E0-9DD3-E8BC27FC6841}" destId="{E9FB12BE-FB32-4069-80E3-69711D2C3016}" srcOrd="3" destOrd="0" parTransId="{93D146D2-B786-409B-81FE-8B20E61F1145}" sibTransId="{BB313BD7-AFD0-452D-A1FF-4DCBDBC2D77F}"/>
    <dgm:cxn modelId="{A8CF2640-B50D-474A-8BD5-5968ABD45D8D}" srcId="{E930D602-D3DD-45E0-9DD3-E8BC27FC6841}" destId="{9B0FABE2-9E2C-4A32-9A7F-44C6E009E26C}" srcOrd="2" destOrd="0" parTransId="{47C038A0-C66A-4C17-952A-441A8DCDD539}" sibTransId="{E848829F-2E86-4C6D-8C9A-027E4ADAB73A}"/>
    <dgm:cxn modelId="{10090CE9-6AE2-45BB-B084-32EEC3EC3D8F}" type="presParOf" srcId="{9DE97E87-8D9D-4A94-A682-C03C9FC3337C}" destId="{EAAB5E56-668A-4EB2-AD65-FE7340A32251}" srcOrd="0" destOrd="0" presId="urn:microsoft.com/office/officeart/2005/8/layout/cycle2"/>
    <dgm:cxn modelId="{EED868C9-70EC-4AAF-9849-EEB6F9D37641}" type="presParOf" srcId="{9DE97E87-8D9D-4A94-A682-C03C9FC3337C}" destId="{1DE49110-BDFE-42C4-9063-1A047C3B271C}" srcOrd="1" destOrd="0" presId="urn:microsoft.com/office/officeart/2005/8/layout/cycle2"/>
    <dgm:cxn modelId="{AA28FBCC-312D-423C-8AF2-92E004FDC405}" type="presParOf" srcId="{1DE49110-BDFE-42C4-9063-1A047C3B271C}" destId="{D24A4AD8-E4E3-4D29-AFCB-19F1F4883FC9}" srcOrd="0" destOrd="0" presId="urn:microsoft.com/office/officeart/2005/8/layout/cycle2"/>
    <dgm:cxn modelId="{B1FD8526-0E31-43F8-A7D8-196923D0240D}" type="presParOf" srcId="{9DE97E87-8D9D-4A94-A682-C03C9FC3337C}" destId="{C7BA6965-AD7D-4EA6-846A-4F165372D51A}" srcOrd="2" destOrd="0" presId="urn:microsoft.com/office/officeart/2005/8/layout/cycle2"/>
    <dgm:cxn modelId="{A0A2487E-1954-463B-AC8B-17F897A98D22}" type="presParOf" srcId="{9DE97E87-8D9D-4A94-A682-C03C9FC3337C}" destId="{15A4EBAE-AE5E-4C0A-ABE5-67B96DB6F964}" srcOrd="3" destOrd="0" presId="urn:microsoft.com/office/officeart/2005/8/layout/cycle2"/>
    <dgm:cxn modelId="{5F4B00DA-B143-4FDF-88B7-45BAB947C91C}" type="presParOf" srcId="{15A4EBAE-AE5E-4C0A-ABE5-67B96DB6F964}" destId="{B0ACB200-1D6A-4724-A1B6-A8EDBE646B4D}" srcOrd="0" destOrd="0" presId="urn:microsoft.com/office/officeart/2005/8/layout/cycle2"/>
    <dgm:cxn modelId="{FAD950E3-95AF-492B-94CC-C97EED35A85C}" type="presParOf" srcId="{9DE97E87-8D9D-4A94-A682-C03C9FC3337C}" destId="{DEB377E4-C183-4976-AF37-EFBE5E36F403}" srcOrd="4" destOrd="0" presId="urn:microsoft.com/office/officeart/2005/8/layout/cycle2"/>
    <dgm:cxn modelId="{28C79B7C-3940-4FB9-9C6B-316BC311B7F3}" type="presParOf" srcId="{9DE97E87-8D9D-4A94-A682-C03C9FC3337C}" destId="{849746EC-8B0F-42E5-8C8C-936E2F340187}" srcOrd="5" destOrd="0" presId="urn:microsoft.com/office/officeart/2005/8/layout/cycle2"/>
    <dgm:cxn modelId="{10FF8FE6-BE26-4E4B-8A83-CF578F266D60}" type="presParOf" srcId="{849746EC-8B0F-42E5-8C8C-936E2F340187}" destId="{9655429F-C198-4D9F-BC64-47238BCF25BE}" srcOrd="0" destOrd="0" presId="urn:microsoft.com/office/officeart/2005/8/layout/cycle2"/>
    <dgm:cxn modelId="{288E4CC2-AC89-42C5-813B-FC92F88230C1}" type="presParOf" srcId="{9DE97E87-8D9D-4A94-A682-C03C9FC3337C}" destId="{CA38B9DE-A6FC-4F91-8624-EBA673539E7B}" srcOrd="6" destOrd="0" presId="urn:microsoft.com/office/officeart/2005/8/layout/cycle2"/>
    <dgm:cxn modelId="{C241ED90-922B-4D72-96F8-80A13F7093FE}" type="presParOf" srcId="{9DE97E87-8D9D-4A94-A682-C03C9FC3337C}" destId="{B7F10ED1-3A39-4879-B1D0-B7AE9E3136E4}" srcOrd="7" destOrd="0" presId="urn:microsoft.com/office/officeart/2005/8/layout/cycle2"/>
    <dgm:cxn modelId="{E95E1BCA-B24C-40FD-9C28-4EF78783DFBC}" type="presParOf" srcId="{B7F10ED1-3A39-4879-B1D0-B7AE9E3136E4}" destId="{E1933352-7B3F-4584-9F85-AD82B3A2606D}" srcOrd="0" destOrd="0" presId="urn:microsoft.com/office/officeart/2005/8/layout/cycle2"/>
    <dgm:cxn modelId="{CE29C3CC-7599-493F-90F6-5281CF9E116A}" type="presParOf" srcId="{9DE97E87-8D9D-4A94-A682-C03C9FC3337C}" destId="{AF9BBE92-764B-46AE-882A-9DAD8CC4CDF2}" srcOrd="8" destOrd="0" presId="urn:microsoft.com/office/officeart/2005/8/layout/cycle2"/>
    <dgm:cxn modelId="{5294FEE2-5B09-449A-B2C5-5C17D442C54C}" type="presParOf" srcId="{9DE97E87-8D9D-4A94-A682-C03C9FC3337C}" destId="{51F01404-FEB6-4DF2-9B86-B6237BAF9584}" srcOrd="9" destOrd="0" presId="urn:microsoft.com/office/officeart/2005/8/layout/cycle2"/>
    <dgm:cxn modelId="{F3D6A997-0156-4308-969F-37178390E496}" type="presParOf" srcId="{51F01404-FEB6-4DF2-9B86-B6237BAF9584}" destId="{9C84E709-2B1B-437C-AA92-69A078667007}" srcOrd="0" destOrd="0" presId="urn:microsoft.com/office/officeart/2005/8/layout/cycle2"/>
    <dgm:cxn modelId="{240CD121-1226-4275-BB44-AA9D005105D5}" type="presParOf" srcId="{9DE97E87-8D9D-4A94-A682-C03C9FC3337C}" destId="{75F7929C-FA99-49AF-96C8-813BEB41D25F}" srcOrd="10" destOrd="0" presId="urn:microsoft.com/office/officeart/2005/8/layout/cycle2"/>
    <dgm:cxn modelId="{3758B370-D29D-4068-8849-41EC7DD48724}" type="presParOf" srcId="{9DE97E87-8D9D-4A94-A682-C03C9FC3337C}" destId="{26F68C6A-7E7D-4DF5-8A72-2547239B8069}" srcOrd="11" destOrd="0" presId="urn:microsoft.com/office/officeart/2005/8/layout/cycle2"/>
    <dgm:cxn modelId="{71107F73-8860-49D8-AFE4-FA158FC3100F}" type="presParOf" srcId="{26F68C6A-7E7D-4DF5-8A72-2547239B8069}" destId="{CA99C94E-7647-4FA5-94EC-0E55F0F4796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B5E1F-0810-470F-92CB-E68CE77AB957}" type="datetimeFigureOut">
              <a:rPr lang="es-MX" smtClean="0"/>
              <a:pPr/>
              <a:t>10/03/2015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7F82E-DDDC-473C-B361-21DB831A4F3B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922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38400" y="836712"/>
            <a:ext cx="7450024" cy="936104"/>
          </a:xfrm>
        </p:spPr>
        <p:txBody>
          <a:bodyPr>
            <a:normAutofit/>
          </a:bodyPr>
          <a:lstStyle/>
          <a:p>
            <a:pPr algn="l"/>
            <a:r>
              <a:rPr lang="es-MX" sz="5400" dirty="0" err="1" smtClean="0"/>
              <a:t>ROTARACT</a:t>
            </a:r>
            <a:endParaRPr lang="es-MX" sz="5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2802632"/>
            <a:ext cx="7772400" cy="914400"/>
          </a:xfrm>
        </p:spPr>
        <p:txBody>
          <a:bodyPr>
            <a:no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“Jóvenes líderes promoviendo el servicio y la comprensión mundial”</a:t>
            </a:r>
            <a:endParaRPr lang="es-MX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C:\Users\kenia\Desktop\kenu\rotaract\asfafadfa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8496944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enia\Desktop\kenu\rotaract\Logotipo Distrito 4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3847"/>
            <a:ext cx="1895475" cy="2153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20688"/>
            <a:ext cx="6887736" cy="5400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MX" sz="2800" dirty="0" smtClean="0">
                <a:solidFill>
                  <a:schemeClr val="bg1"/>
                </a:solidFill>
                <a:latin typeface="Handwriting - Dakota"/>
                <a:cs typeface="Handwriting - Dakota"/>
              </a:rPr>
              <a:t>Mesa Directiva Distrital </a:t>
            </a:r>
            <a:r>
              <a:rPr lang="es-MX" sz="2800" dirty="0" err="1" smtClean="0">
                <a:solidFill>
                  <a:schemeClr val="bg1"/>
                </a:solidFill>
                <a:latin typeface="Handwriting - Dakota"/>
                <a:cs typeface="Handwriting - Dakota"/>
              </a:rPr>
              <a:t>Rotaract</a:t>
            </a:r>
            <a:endParaRPr lang="es-MX" sz="2800" dirty="0">
              <a:solidFill>
                <a:schemeClr val="bg1"/>
              </a:solidFill>
              <a:latin typeface="Handwriting - Dakota"/>
              <a:cs typeface="Handwriting - Dakota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3" y="1447800"/>
            <a:ext cx="7948483" cy="4861520"/>
          </a:xfrm>
        </p:spPr>
        <p:txBody>
          <a:bodyPr>
            <a:normAutofit/>
          </a:bodyPr>
          <a:lstStyle/>
          <a:p>
            <a:r>
              <a:rPr lang="es-MX" dirty="0"/>
              <a:t>Asistente de </a:t>
            </a:r>
            <a:r>
              <a:rPr lang="es-MX" dirty="0" err="1"/>
              <a:t>RDR</a:t>
            </a:r>
            <a:endParaRPr lang="es-MX" dirty="0"/>
          </a:p>
          <a:p>
            <a:pPr lvl="1"/>
            <a:r>
              <a:rPr lang="es-MX" dirty="0"/>
              <a:t>Comunicación entre ciertos Clubes y </a:t>
            </a:r>
            <a:r>
              <a:rPr lang="es-MX" dirty="0" err="1"/>
              <a:t>RDR</a:t>
            </a:r>
            <a:r>
              <a:rPr lang="es-MX" dirty="0"/>
              <a:t>.</a:t>
            </a:r>
          </a:p>
          <a:p>
            <a:pPr lvl="2"/>
            <a:r>
              <a:rPr lang="es-MX" dirty="0"/>
              <a:t>No es necesario en </a:t>
            </a:r>
            <a:r>
              <a:rPr lang="es-MX" dirty="0" err="1"/>
              <a:t>Rotaract</a:t>
            </a:r>
            <a:r>
              <a:rPr lang="es-MX" dirty="0"/>
              <a:t> por el numero de clubes. Cada presidente funge como Asistente de </a:t>
            </a:r>
            <a:r>
              <a:rPr lang="es-MX" dirty="0" err="1" smtClean="0"/>
              <a:t>RDR</a:t>
            </a:r>
            <a:endParaRPr lang="es-MX" dirty="0" smtClean="0"/>
          </a:p>
          <a:p>
            <a:pPr lvl="2"/>
            <a:endParaRPr lang="es-MX" dirty="0"/>
          </a:p>
          <a:p>
            <a:r>
              <a:rPr lang="es-MX" dirty="0"/>
              <a:t>Reuniones De </a:t>
            </a:r>
            <a:r>
              <a:rPr lang="es-MX" dirty="0" err="1"/>
              <a:t>MDDR</a:t>
            </a:r>
            <a:endParaRPr lang="es-MX" dirty="0"/>
          </a:p>
          <a:p>
            <a:pPr lvl="1"/>
            <a:r>
              <a:rPr lang="es-MX" dirty="0"/>
              <a:t>Pueden ser presenciales o medios electrónicos.</a:t>
            </a:r>
          </a:p>
          <a:p>
            <a:pPr lvl="1"/>
            <a:r>
              <a:rPr lang="es-MX" dirty="0"/>
              <a:t>Presentar reporte financiero distrital</a:t>
            </a:r>
          </a:p>
          <a:p>
            <a:pPr lvl="1"/>
            <a:r>
              <a:rPr lang="es-MX" dirty="0"/>
              <a:t>Presentar reportes de actividades de clubes en el distrito y </a:t>
            </a:r>
            <a:r>
              <a:rPr lang="es-MX" dirty="0" smtClean="0"/>
              <a:t>después </a:t>
            </a:r>
            <a:r>
              <a:rPr lang="es-MX" dirty="0"/>
              <a:t>de aprobarlo mandarlo a Revista </a:t>
            </a:r>
            <a:r>
              <a:rPr lang="es-MX" dirty="0" err="1"/>
              <a:t>Rotarismo</a:t>
            </a:r>
            <a:r>
              <a:rPr lang="es-MX" dirty="0"/>
              <a:t> en </a:t>
            </a:r>
            <a:r>
              <a:rPr lang="es-MX" dirty="0" smtClean="0"/>
              <a:t>México</a:t>
            </a:r>
            <a:endParaRPr lang="es-MX" dirty="0"/>
          </a:p>
          <a:p>
            <a:endParaRPr lang="es-MX" dirty="0" smtClean="0"/>
          </a:p>
          <a:p>
            <a:pPr lvl="2"/>
            <a:endParaRPr lang="es-MX" dirty="0" smtClean="0"/>
          </a:p>
        </p:txBody>
      </p:sp>
      <p:pic>
        <p:nvPicPr>
          <p:cNvPr id="7" name="Picture 2" descr="C:\Users\kenia\Desktop\kenu\rotaract\Logotipo Distrito 4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026" y="548681"/>
            <a:ext cx="1077681" cy="1224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9392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20688"/>
            <a:ext cx="6887736" cy="5400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MX" sz="2800" dirty="0" smtClean="0">
                <a:solidFill>
                  <a:schemeClr val="bg1"/>
                </a:solidFill>
                <a:latin typeface="Handwriting - Dakota"/>
                <a:cs typeface="Handwriting - Dakota"/>
              </a:rPr>
              <a:t>Mesa Directiva Distrital </a:t>
            </a:r>
            <a:r>
              <a:rPr lang="es-MX" sz="2800" dirty="0" err="1" smtClean="0">
                <a:solidFill>
                  <a:schemeClr val="bg1"/>
                </a:solidFill>
                <a:latin typeface="Handwriting - Dakota"/>
                <a:cs typeface="Handwriting - Dakota"/>
              </a:rPr>
              <a:t>Rotaract</a:t>
            </a:r>
            <a:endParaRPr lang="es-MX" sz="2800" dirty="0">
              <a:solidFill>
                <a:schemeClr val="bg1"/>
              </a:solidFill>
              <a:latin typeface="Handwriting - Dakota"/>
              <a:cs typeface="Handwriting - Dakota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3" y="1447800"/>
            <a:ext cx="7948483" cy="4861520"/>
          </a:xfrm>
        </p:spPr>
        <p:txBody>
          <a:bodyPr>
            <a:normAutofit/>
          </a:bodyPr>
          <a:lstStyle/>
          <a:p>
            <a:endParaRPr lang="es-MX" dirty="0" smtClean="0"/>
          </a:p>
          <a:p>
            <a:pPr lvl="2"/>
            <a:endParaRPr lang="es-MX" dirty="0" smtClean="0"/>
          </a:p>
        </p:txBody>
      </p:sp>
      <p:pic>
        <p:nvPicPr>
          <p:cNvPr id="7" name="Picture 2" descr="C:\Users\kenia\Desktop\kenu\rotaract\Logotipo Distrito 4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026" y="548681"/>
            <a:ext cx="1077681" cy="1224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4" name="Picture 2" descr="http://www.rotaryecuador.org/wp-content/uploads/2012/06/cuadro-soc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40" y="1210077"/>
            <a:ext cx="6690340" cy="515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73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20688"/>
            <a:ext cx="6887736" cy="5400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MX" sz="2800" dirty="0" smtClean="0">
                <a:solidFill>
                  <a:schemeClr val="bg1"/>
                </a:solidFill>
                <a:latin typeface="Handwriting - Dakota"/>
                <a:cs typeface="Handwriting - Dakota"/>
              </a:rPr>
              <a:t>Club </a:t>
            </a:r>
            <a:r>
              <a:rPr lang="es-MX" sz="2800" dirty="0" err="1" smtClean="0">
                <a:solidFill>
                  <a:schemeClr val="bg1"/>
                </a:solidFill>
                <a:latin typeface="Handwriting - Dakota"/>
                <a:cs typeface="Handwriting - Dakota"/>
              </a:rPr>
              <a:t>Rotaract</a:t>
            </a:r>
            <a:endParaRPr lang="es-MX" sz="2800" dirty="0">
              <a:solidFill>
                <a:schemeClr val="bg1"/>
              </a:solidFill>
              <a:latin typeface="Handwriting - Dakota"/>
              <a:cs typeface="Handwriting - Dakota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3" y="1447800"/>
            <a:ext cx="7948483" cy="4861520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s-MX" sz="2000" dirty="0" smtClean="0"/>
              <a:t>Presidente de Club</a:t>
            </a:r>
          </a:p>
          <a:p>
            <a:pPr lvl="1">
              <a:spcAft>
                <a:spcPts val="300"/>
              </a:spcAft>
            </a:pPr>
            <a:r>
              <a:rPr lang="es-MX" sz="1800" dirty="0" smtClean="0"/>
              <a:t>Asegurar el registro de los socios ante </a:t>
            </a:r>
            <a:r>
              <a:rPr lang="es-MX" sz="1800" dirty="0" err="1" smtClean="0"/>
              <a:t>My</a:t>
            </a:r>
            <a:r>
              <a:rPr lang="es-MX" sz="1800" dirty="0" smtClean="0"/>
              <a:t> Rotary</a:t>
            </a:r>
          </a:p>
          <a:p>
            <a:pPr lvl="1">
              <a:spcAft>
                <a:spcPts val="300"/>
              </a:spcAft>
            </a:pPr>
            <a:r>
              <a:rPr lang="es-MX" sz="1800" dirty="0" smtClean="0"/>
              <a:t>Dar de alta sus datos ante </a:t>
            </a:r>
            <a:r>
              <a:rPr lang="es-MX" sz="1800" dirty="0" err="1" smtClean="0"/>
              <a:t>My</a:t>
            </a:r>
            <a:r>
              <a:rPr lang="es-MX" sz="1800" dirty="0" smtClean="0"/>
              <a:t> Rotary</a:t>
            </a:r>
          </a:p>
          <a:p>
            <a:pPr lvl="1">
              <a:spcAft>
                <a:spcPts val="300"/>
              </a:spcAft>
            </a:pPr>
            <a:r>
              <a:rPr lang="es-MX" sz="1800" dirty="0" smtClean="0"/>
              <a:t>Representante del Club ante reuniones distritales y nacionales</a:t>
            </a:r>
          </a:p>
          <a:p>
            <a:pPr lvl="1">
              <a:spcAft>
                <a:spcPts val="300"/>
              </a:spcAft>
            </a:pPr>
            <a:r>
              <a:rPr lang="es-ES" sz="1800" dirty="0"/>
              <a:t>Implementar y evaluar constantemente las metas del club </a:t>
            </a:r>
            <a:r>
              <a:rPr lang="es-ES" sz="1800" dirty="0" smtClean="0"/>
              <a:t>establecidas para </a:t>
            </a:r>
            <a:r>
              <a:rPr lang="es-ES" sz="1800" dirty="0"/>
              <a:t>el año de su presidencia, cerciorándose de incluir a </a:t>
            </a:r>
            <a:r>
              <a:rPr lang="es-ES" sz="1800" dirty="0" smtClean="0"/>
              <a:t>todos los </a:t>
            </a:r>
            <a:r>
              <a:rPr lang="es-ES" sz="1800" dirty="0"/>
              <a:t>socios del club y manteniéndolos </a:t>
            </a:r>
            <a:r>
              <a:rPr lang="es-ES" sz="1800" dirty="0" smtClean="0"/>
              <a:t>informados</a:t>
            </a:r>
          </a:p>
          <a:p>
            <a:pPr lvl="2">
              <a:spcAft>
                <a:spcPts val="300"/>
              </a:spcAft>
            </a:pPr>
            <a:r>
              <a:rPr lang="es-ES" sz="1600" dirty="0"/>
              <a:t>Asegurarse de que cada comité cuente con metas </a:t>
            </a:r>
            <a:r>
              <a:rPr lang="es-ES" sz="1600" dirty="0" smtClean="0"/>
              <a:t>específicas</a:t>
            </a:r>
          </a:p>
          <a:p>
            <a:pPr lvl="1">
              <a:spcAft>
                <a:spcPts val="300"/>
              </a:spcAft>
            </a:pPr>
            <a:r>
              <a:rPr lang="es-ES" sz="1800" dirty="0"/>
              <a:t>Prepararse para las reuniones del club y distrito e promover la </a:t>
            </a:r>
            <a:r>
              <a:rPr lang="es-ES" sz="1800" dirty="0" smtClean="0"/>
              <a:t>participación </a:t>
            </a:r>
            <a:r>
              <a:rPr lang="en-US" sz="1800" dirty="0" smtClean="0"/>
              <a:t>de </a:t>
            </a:r>
            <a:r>
              <a:rPr lang="en-US" sz="1800" dirty="0"/>
              <a:t>los </a:t>
            </a:r>
            <a:r>
              <a:rPr lang="en-US" sz="1800" dirty="0" err="1" smtClean="0"/>
              <a:t>rotarios</a:t>
            </a:r>
            <a:endParaRPr lang="en-US" sz="1800" dirty="0" smtClean="0"/>
          </a:p>
          <a:p>
            <a:pPr lvl="1">
              <a:spcAft>
                <a:spcPts val="300"/>
              </a:spcAft>
            </a:pPr>
            <a:r>
              <a:rPr lang="es-ES" sz="1800" dirty="0"/>
              <a:t>Asegurar la continuidad del liderazgo y los proyectos de </a:t>
            </a:r>
            <a:r>
              <a:rPr lang="es-ES" sz="1800" dirty="0" smtClean="0"/>
              <a:t>servicio.</a:t>
            </a:r>
            <a:endParaRPr lang="es-MX" sz="1800" dirty="0"/>
          </a:p>
        </p:txBody>
      </p:sp>
      <p:pic>
        <p:nvPicPr>
          <p:cNvPr id="7" name="Picture 2" descr="C:\Users\kenia\Desktop\kenu\rotaract\Logotipo Distrito 4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026" y="548681"/>
            <a:ext cx="1077681" cy="1224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9392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20688"/>
            <a:ext cx="6887736" cy="5400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MX" sz="2800" dirty="0" smtClean="0">
                <a:solidFill>
                  <a:schemeClr val="bg1"/>
                </a:solidFill>
                <a:latin typeface="Handwriting - Dakota"/>
                <a:cs typeface="Handwriting - Dakota"/>
              </a:rPr>
              <a:t>Club </a:t>
            </a:r>
            <a:r>
              <a:rPr lang="es-MX" sz="2800" dirty="0" err="1" smtClean="0">
                <a:solidFill>
                  <a:schemeClr val="bg1"/>
                </a:solidFill>
                <a:latin typeface="Handwriting - Dakota"/>
                <a:cs typeface="Handwriting - Dakota"/>
              </a:rPr>
              <a:t>Rotaract</a:t>
            </a:r>
            <a:endParaRPr lang="es-MX" sz="2800" dirty="0">
              <a:solidFill>
                <a:schemeClr val="bg1"/>
              </a:solidFill>
              <a:latin typeface="Handwriting - Dakota"/>
              <a:cs typeface="Handwriting - Dakota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3" y="1447800"/>
            <a:ext cx="7948483" cy="4501480"/>
          </a:xfrm>
        </p:spPr>
        <p:txBody>
          <a:bodyPr>
            <a:normAutofit fontScale="77500" lnSpcReduction="20000"/>
          </a:bodyPr>
          <a:lstStyle/>
          <a:p>
            <a:pPr lvl="2"/>
            <a:endParaRPr lang="es-MX" dirty="0" smtClean="0"/>
          </a:p>
          <a:p>
            <a:r>
              <a:rPr lang="es-MX" sz="2600" dirty="0" smtClean="0"/>
              <a:t>Tesorero </a:t>
            </a:r>
            <a:r>
              <a:rPr lang="es-MX" sz="2600" dirty="0"/>
              <a:t>de Club</a:t>
            </a:r>
          </a:p>
          <a:p>
            <a:pPr lvl="1"/>
            <a:r>
              <a:rPr lang="es-MX" dirty="0" smtClean="0"/>
              <a:t>Administrar los fondos del club</a:t>
            </a:r>
          </a:p>
          <a:p>
            <a:pPr lvl="1"/>
            <a:r>
              <a:rPr lang="es-MX" dirty="0" smtClean="0"/>
              <a:t>Cobrar y remitir cuotas y cargos</a:t>
            </a:r>
          </a:p>
          <a:p>
            <a:pPr lvl="1"/>
            <a:r>
              <a:rPr lang="es-MX" dirty="0" smtClean="0"/>
              <a:t>Presentar informes sobre el estado financiero de su club</a:t>
            </a:r>
          </a:p>
          <a:p>
            <a:pPr lvl="1"/>
            <a:r>
              <a:rPr lang="es-MX" dirty="0" smtClean="0"/>
              <a:t>Colaborar con La Fundación Rotaria</a:t>
            </a:r>
          </a:p>
          <a:p>
            <a:pPr lvl="1"/>
            <a:r>
              <a:rPr lang="es-MX" dirty="0" smtClean="0"/>
              <a:t>Preparar un presupuesto</a:t>
            </a:r>
          </a:p>
          <a:p>
            <a:pPr lvl="1"/>
            <a:r>
              <a:rPr lang="es-MX" dirty="0" smtClean="0"/>
              <a:t>Preparar a su sucesor</a:t>
            </a:r>
          </a:p>
          <a:p>
            <a:pPr lvl="1"/>
            <a:r>
              <a:rPr lang="es-MX" dirty="0"/>
              <a:t>Manejo de recaudación de fondos</a:t>
            </a:r>
          </a:p>
          <a:p>
            <a:pPr lvl="1"/>
            <a:r>
              <a:rPr lang="es-MX" dirty="0" smtClean="0"/>
              <a:t>Contacto con Tesorero Distrital</a:t>
            </a:r>
            <a:endParaRPr lang="es-MX" dirty="0"/>
          </a:p>
          <a:p>
            <a:pPr lvl="1"/>
            <a:endParaRPr lang="es-MX" dirty="0" smtClean="0"/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es-ES" dirty="0"/>
              <a:t>Asegúrese de documentar todos los ingresos y egresos de </a:t>
            </a:r>
            <a:r>
              <a:rPr lang="es-ES" dirty="0" smtClean="0"/>
              <a:t>manera precisa</a:t>
            </a:r>
            <a:r>
              <a:rPr lang="es-ES" dirty="0"/>
              <a:t>. De recibos a los socios por sus cuotas y donaciones, </a:t>
            </a:r>
            <a:r>
              <a:rPr lang="es-ES" dirty="0" smtClean="0"/>
              <a:t>mantenga </a:t>
            </a:r>
            <a:r>
              <a:rPr lang="es-ES" dirty="0"/>
              <a:t>un registro de todas las </a:t>
            </a:r>
            <a:r>
              <a:rPr lang="es-ES" dirty="0" smtClean="0"/>
              <a:t>transacciones</a:t>
            </a:r>
            <a:r>
              <a:rPr lang="es-ES" dirty="0"/>
              <a:t>, incluyendo </a:t>
            </a:r>
            <a:r>
              <a:rPr lang="es-ES" dirty="0" smtClean="0"/>
              <a:t>las compras </a:t>
            </a:r>
            <a:r>
              <a:rPr lang="es-ES" dirty="0"/>
              <a:t>del club. Si es inevitable exceder el presupuesto establecido</a:t>
            </a:r>
            <a:r>
              <a:rPr lang="es-ES" dirty="0" smtClean="0"/>
              <a:t>, asegúrese </a:t>
            </a:r>
            <a:r>
              <a:rPr lang="es-ES" dirty="0"/>
              <a:t>de obtener la aprobación previa de la directiva.</a:t>
            </a:r>
            <a:endParaRPr lang="es-MX" dirty="0"/>
          </a:p>
          <a:p>
            <a:pPr lvl="1"/>
            <a:endParaRPr lang="es-MX" dirty="0"/>
          </a:p>
          <a:p>
            <a:pPr lvl="1"/>
            <a:endParaRPr lang="es-MX" dirty="0"/>
          </a:p>
        </p:txBody>
      </p:sp>
      <p:pic>
        <p:nvPicPr>
          <p:cNvPr id="7" name="Picture 2" descr="C:\Users\kenia\Desktop\kenu\rotaract\Logotipo Distrito 4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026" y="548681"/>
            <a:ext cx="1077681" cy="1224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0527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20688"/>
            <a:ext cx="6887736" cy="5400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MX" sz="2800" dirty="0" smtClean="0">
                <a:solidFill>
                  <a:schemeClr val="bg1"/>
                </a:solidFill>
                <a:latin typeface="Handwriting - Dakota"/>
                <a:cs typeface="Handwriting - Dakota"/>
              </a:rPr>
              <a:t>Club </a:t>
            </a:r>
            <a:r>
              <a:rPr lang="es-MX" sz="2800" dirty="0" err="1" smtClean="0">
                <a:solidFill>
                  <a:schemeClr val="bg1"/>
                </a:solidFill>
                <a:latin typeface="Handwriting - Dakota"/>
                <a:cs typeface="Handwriting - Dakota"/>
              </a:rPr>
              <a:t>Rotaract</a:t>
            </a:r>
            <a:endParaRPr lang="es-MX" sz="2800" dirty="0">
              <a:solidFill>
                <a:schemeClr val="bg1"/>
              </a:solidFill>
              <a:latin typeface="Handwriting - Dakota"/>
              <a:cs typeface="Handwriting - Dakota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3" y="1447800"/>
            <a:ext cx="7948483" cy="4645496"/>
          </a:xfrm>
        </p:spPr>
        <p:txBody>
          <a:bodyPr>
            <a:normAutofit fontScale="85000" lnSpcReduction="20000"/>
          </a:bodyPr>
          <a:lstStyle/>
          <a:p>
            <a:endParaRPr lang="es-MX" dirty="0"/>
          </a:p>
          <a:p>
            <a:r>
              <a:rPr lang="es-MX" dirty="0"/>
              <a:t>Comité Administración</a:t>
            </a:r>
          </a:p>
          <a:p>
            <a:pPr lvl="1"/>
            <a:r>
              <a:rPr lang="es-ES" dirty="0"/>
              <a:t>La función del Comité de Administración de un club rotario es </a:t>
            </a:r>
            <a:r>
              <a:rPr lang="es-ES" dirty="0" smtClean="0"/>
              <a:t>llevar a </a:t>
            </a:r>
            <a:r>
              <a:rPr lang="es-ES" dirty="0"/>
              <a:t>cabo actividades relacionadas con el funcionamiento eficaz de </a:t>
            </a:r>
            <a:r>
              <a:rPr lang="es-ES" dirty="0" smtClean="0"/>
              <a:t>un club</a:t>
            </a:r>
            <a:r>
              <a:rPr lang="es-ES" dirty="0"/>
              <a:t>. Un club rotario podrá brindar servicio a la comunidad, </a:t>
            </a:r>
            <a:r>
              <a:rPr lang="es-ES" dirty="0" smtClean="0"/>
              <a:t>conservar socios </a:t>
            </a:r>
            <a:r>
              <a:rPr lang="es-ES" dirty="0"/>
              <a:t>y formar líderes a nivel de club, distrito y Rotary </a:t>
            </a:r>
            <a:r>
              <a:rPr lang="es-ES" dirty="0" smtClean="0"/>
              <a:t>International </a:t>
            </a:r>
            <a:r>
              <a:rPr lang="en-US" dirty="0" smtClean="0"/>
              <a:t>solo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funciona</a:t>
            </a:r>
            <a:r>
              <a:rPr lang="en-US" dirty="0"/>
              <a:t> </a:t>
            </a:r>
            <a:r>
              <a:rPr lang="en-US" dirty="0" err="1"/>
              <a:t>eficientemente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s-ES" dirty="0"/>
              <a:t>Las responsabilidades del Comité de </a:t>
            </a:r>
            <a:r>
              <a:rPr lang="es-ES" dirty="0" smtClean="0"/>
              <a:t>Administración</a:t>
            </a:r>
            <a:endParaRPr lang="es-ES" dirty="0"/>
          </a:p>
          <a:p>
            <a:pPr lvl="1"/>
            <a:r>
              <a:rPr lang="es-ES" dirty="0" smtClean="0"/>
              <a:t>Establecer </a:t>
            </a:r>
            <a:r>
              <a:rPr lang="es-ES" dirty="0"/>
              <a:t>metas que contribuyan al logro de las metas anuales </a:t>
            </a:r>
            <a:r>
              <a:rPr lang="es-ES" dirty="0" smtClean="0"/>
              <a:t>del </a:t>
            </a:r>
            <a:r>
              <a:rPr lang="en-US" dirty="0" smtClean="0"/>
              <a:t>club</a:t>
            </a:r>
            <a:r>
              <a:rPr lang="en-US" dirty="0"/>
              <a:t>.</a:t>
            </a:r>
          </a:p>
          <a:p>
            <a:pPr lvl="1"/>
            <a:r>
              <a:rPr lang="es-ES" dirty="0" smtClean="0"/>
              <a:t>Organizar </a:t>
            </a:r>
            <a:r>
              <a:rPr lang="es-ES" dirty="0"/>
              <a:t>programas semanales y especiales.</a:t>
            </a:r>
          </a:p>
          <a:p>
            <a:pPr lvl="1"/>
            <a:r>
              <a:rPr lang="es-ES" dirty="0" smtClean="0"/>
              <a:t>Gestionar </a:t>
            </a:r>
            <a:r>
              <a:rPr lang="es-ES" dirty="0"/>
              <a:t>la comunicación con los socios y mantener el sitio Web </a:t>
            </a:r>
            <a:r>
              <a:rPr lang="es-ES" dirty="0" smtClean="0"/>
              <a:t>y las </a:t>
            </a:r>
            <a:r>
              <a:rPr lang="es-ES" dirty="0"/>
              <a:t>páginas en redes sociales del club.</a:t>
            </a:r>
          </a:p>
          <a:p>
            <a:pPr lvl="1"/>
            <a:r>
              <a:rPr lang="es-ES" dirty="0" smtClean="0"/>
              <a:t>Promover </a:t>
            </a:r>
            <a:r>
              <a:rPr lang="es-ES" dirty="0"/>
              <a:t>el compañerismo entre los socios del club.</a:t>
            </a:r>
          </a:p>
          <a:p>
            <a:pPr lvl="1"/>
            <a:r>
              <a:rPr lang="es-ES" dirty="0" smtClean="0"/>
              <a:t>Ayudar </a:t>
            </a:r>
            <a:r>
              <a:rPr lang="es-ES" dirty="0"/>
              <a:t>al secretario del club en el control de la asistencia.</a:t>
            </a:r>
          </a:p>
          <a:p>
            <a:pPr lvl="1"/>
            <a:r>
              <a:rPr lang="es-ES" dirty="0" smtClean="0"/>
              <a:t>Desarrollar </a:t>
            </a:r>
            <a:r>
              <a:rPr lang="es-ES" dirty="0"/>
              <a:t>cualquier otra actividad relacionada con </a:t>
            </a:r>
            <a:r>
              <a:rPr lang="es-ES" dirty="0" smtClean="0"/>
              <a:t>el </a:t>
            </a:r>
            <a:r>
              <a:rPr lang="en-US" dirty="0" err="1" smtClean="0"/>
              <a:t>funcionamiento</a:t>
            </a:r>
            <a:r>
              <a:rPr lang="en-US" dirty="0" smtClean="0"/>
              <a:t> </a:t>
            </a:r>
            <a:r>
              <a:rPr lang="en-US" dirty="0" err="1"/>
              <a:t>eficaz</a:t>
            </a:r>
            <a:r>
              <a:rPr lang="en-US" dirty="0"/>
              <a:t> del club.</a:t>
            </a:r>
            <a:endParaRPr lang="es-MX" dirty="0"/>
          </a:p>
          <a:p>
            <a:pPr lvl="1"/>
            <a:endParaRPr lang="es-MX" dirty="0"/>
          </a:p>
          <a:p>
            <a:pPr lvl="1"/>
            <a:endParaRPr lang="es-MX" dirty="0"/>
          </a:p>
        </p:txBody>
      </p:sp>
      <p:pic>
        <p:nvPicPr>
          <p:cNvPr id="7" name="Picture 2" descr="C:\Users\kenia\Desktop\kenu\rotaract\Logotipo Distrito 4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026" y="548681"/>
            <a:ext cx="1077681" cy="1224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0527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20688"/>
            <a:ext cx="6887736" cy="5400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MX" sz="2800" dirty="0" smtClean="0">
                <a:solidFill>
                  <a:schemeClr val="bg1"/>
                </a:solidFill>
                <a:latin typeface="Handwriting - Dakota"/>
                <a:cs typeface="Handwriting - Dakota"/>
              </a:rPr>
              <a:t>Club </a:t>
            </a:r>
            <a:r>
              <a:rPr lang="es-MX" sz="2800" dirty="0" err="1" smtClean="0">
                <a:solidFill>
                  <a:schemeClr val="bg1"/>
                </a:solidFill>
                <a:latin typeface="Handwriting - Dakota"/>
                <a:cs typeface="Handwriting - Dakota"/>
              </a:rPr>
              <a:t>Rotaract</a:t>
            </a:r>
            <a:endParaRPr lang="es-MX" sz="2800" dirty="0">
              <a:solidFill>
                <a:schemeClr val="bg1"/>
              </a:solidFill>
              <a:latin typeface="Handwriting - Dakota"/>
              <a:cs typeface="Handwriting - Dakota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3" y="1447800"/>
            <a:ext cx="7948483" cy="4861520"/>
          </a:xfrm>
        </p:spPr>
        <p:txBody>
          <a:bodyPr>
            <a:normAutofit/>
          </a:bodyPr>
          <a:lstStyle/>
          <a:p>
            <a:r>
              <a:rPr lang="es-MX" dirty="0" smtClean="0"/>
              <a:t>Desarrollo </a:t>
            </a:r>
            <a:r>
              <a:rPr lang="es-MX" dirty="0"/>
              <a:t>Cuadro Social</a:t>
            </a:r>
          </a:p>
          <a:p>
            <a:endParaRPr lang="es-MX" dirty="0"/>
          </a:p>
          <a:p>
            <a:pPr lvl="1"/>
            <a:endParaRPr lang="es-MX" dirty="0"/>
          </a:p>
          <a:p>
            <a:pPr lvl="1"/>
            <a:endParaRPr lang="es-MX" dirty="0"/>
          </a:p>
        </p:txBody>
      </p:sp>
      <p:pic>
        <p:nvPicPr>
          <p:cNvPr id="7" name="Picture 2" descr="C:\Users\kenia\Desktop\kenu\rotaract\Logotipo Distrito 4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026" y="548681"/>
            <a:ext cx="1077681" cy="1224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" name="Picture 2" descr="http://www.rotarypalmajuniperoserra.org/wp-content/uploads/2014/08/Cuadro-Soci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" r="197"/>
          <a:stretch/>
        </p:blipFill>
        <p:spPr bwMode="auto">
          <a:xfrm>
            <a:off x="1979712" y="2060848"/>
            <a:ext cx="5010150" cy="37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3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20688"/>
            <a:ext cx="6887736" cy="5400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MX" sz="2800" dirty="0" smtClean="0">
                <a:solidFill>
                  <a:schemeClr val="bg1"/>
                </a:solidFill>
                <a:latin typeface="Handwriting - Dakota"/>
                <a:cs typeface="Handwriting - Dakota"/>
              </a:rPr>
              <a:t>Club </a:t>
            </a:r>
            <a:r>
              <a:rPr lang="es-MX" sz="2800" dirty="0" err="1" smtClean="0">
                <a:solidFill>
                  <a:schemeClr val="bg1"/>
                </a:solidFill>
                <a:latin typeface="Handwriting - Dakota"/>
                <a:cs typeface="Handwriting - Dakota"/>
              </a:rPr>
              <a:t>Rotaract</a:t>
            </a:r>
            <a:endParaRPr lang="es-MX" sz="2800" dirty="0">
              <a:solidFill>
                <a:schemeClr val="bg1"/>
              </a:solidFill>
              <a:latin typeface="Handwriting - Dakota"/>
              <a:cs typeface="Handwriting - Dakota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3" y="1447800"/>
            <a:ext cx="7948483" cy="4861520"/>
          </a:xfrm>
        </p:spPr>
        <p:txBody>
          <a:bodyPr>
            <a:normAutofit/>
          </a:bodyPr>
          <a:lstStyle/>
          <a:p>
            <a:endParaRPr lang="es-MX" dirty="0"/>
          </a:p>
          <a:p>
            <a:r>
              <a:rPr lang="es-MX" dirty="0"/>
              <a:t>Comité </a:t>
            </a:r>
            <a:r>
              <a:rPr lang="es-MX" dirty="0" smtClean="0"/>
              <a:t>Internacional</a:t>
            </a:r>
          </a:p>
          <a:p>
            <a:pPr lvl="1"/>
            <a:r>
              <a:rPr lang="es-MX" dirty="0" smtClean="0"/>
              <a:t>Vinculación con Clubes </a:t>
            </a:r>
            <a:r>
              <a:rPr lang="es-MX" dirty="0" err="1" smtClean="0"/>
              <a:t>Rotaracts</a:t>
            </a:r>
            <a:r>
              <a:rPr lang="es-MX" dirty="0" smtClean="0"/>
              <a:t> de México</a:t>
            </a:r>
            <a:endParaRPr lang="es-MX" dirty="0"/>
          </a:p>
          <a:p>
            <a:pPr lvl="1"/>
            <a:r>
              <a:rPr lang="es-MX" dirty="0" smtClean="0"/>
              <a:t>Vinculación con Clubes </a:t>
            </a:r>
            <a:r>
              <a:rPr lang="es-MX" dirty="0" err="1" smtClean="0"/>
              <a:t>Rotaracts</a:t>
            </a:r>
            <a:r>
              <a:rPr lang="es-MX" dirty="0" smtClean="0"/>
              <a:t> del Mundo</a:t>
            </a:r>
          </a:p>
          <a:p>
            <a:pPr lvl="1"/>
            <a:r>
              <a:rPr lang="es-MX" dirty="0" smtClean="0"/>
              <a:t>Proveer información de los </a:t>
            </a:r>
            <a:r>
              <a:rPr lang="es-MX" dirty="0" err="1" smtClean="0"/>
              <a:t>Trips</a:t>
            </a:r>
            <a:r>
              <a:rPr lang="es-MX" dirty="0" smtClean="0"/>
              <a:t> del Mundo</a:t>
            </a:r>
            <a:endParaRPr lang="es-MX" dirty="0"/>
          </a:p>
          <a:p>
            <a:pPr lvl="1"/>
            <a:endParaRPr lang="es-MX" dirty="0"/>
          </a:p>
        </p:txBody>
      </p:sp>
      <p:pic>
        <p:nvPicPr>
          <p:cNvPr id="7" name="Picture 2" descr="C:\Users\kenia\Desktop\kenu\rotaract\Logotipo Distrito 4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026" y="548681"/>
            <a:ext cx="1077681" cy="1224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143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20688"/>
            <a:ext cx="6887736" cy="5400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MX" sz="2800" dirty="0" smtClean="0">
                <a:solidFill>
                  <a:schemeClr val="bg1"/>
                </a:solidFill>
                <a:latin typeface="Handwriting - Dakota"/>
                <a:cs typeface="Handwriting - Dakota"/>
              </a:rPr>
              <a:t>Club </a:t>
            </a:r>
            <a:r>
              <a:rPr lang="es-MX" sz="2800" dirty="0" err="1" smtClean="0">
                <a:solidFill>
                  <a:schemeClr val="bg1"/>
                </a:solidFill>
                <a:latin typeface="Handwriting - Dakota"/>
                <a:cs typeface="Handwriting - Dakota"/>
              </a:rPr>
              <a:t>Rotaract</a:t>
            </a:r>
            <a:endParaRPr lang="es-MX" sz="2800" dirty="0">
              <a:solidFill>
                <a:schemeClr val="bg1"/>
              </a:solidFill>
              <a:latin typeface="Handwriting - Dakota"/>
              <a:cs typeface="Handwriting - Dakota"/>
            </a:endParaRPr>
          </a:p>
        </p:txBody>
      </p:sp>
      <p:pic>
        <p:nvPicPr>
          <p:cNvPr id="7" name="Picture 2" descr="C:\Users\kenia\Desktop\kenu\rotaract\Logotipo Distrito 4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026" y="548681"/>
            <a:ext cx="1077681" cy="1224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768102"/>
              </p:ext>
            </p:extLst>
          </p:nvPr>
        </p:nvGraphicFramePr>
        <p:xfrm>
          <a:off x="2339752" y="1196751"/>
          <a:ext cx="4104456" cy="531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4" imgW="5829103" imgH="7543564" progId="AcroExch.Document.7">
                  <p:embed/>
                </p:oleObj>
              </mc:Choice>
              <mc:Fallback>
                <p:oleObj name="Acrobat Document" r:id="rId4" imgW="5829103" imgH="754356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39752" y="1196751"/>
                        <a:ext cx="4104456" cy="531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6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20688"/>
            <a:ext cx="6887736" cy="5400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MX" sz="2800" dirty="0" smtClean="0">
                <a:solidFill>
                  <a:schemeClr val="bg1"/>
                </a:solidFill>
                <a:latin typeface="Handwriting - Dakota"/>
                <a:cs typeface="Handwriting - Dakota"/>
              </a:rPr>
              <a:t>Tipos de Clubes </a:t>
            </a:r>
            <a:r>
              <a:rPr lang="es-MX" sz="2800" dirty="0" err="1" smtClean="0">
                <a:solidFill>
                  <a:schemeClr val="bg1"/>
                </a:solidFill>
                <a:latin typeface="Handwriting - Dakota"/>
                <a:cs typeface="Handwriting - Dakota"/>
              </a:rPr>
              <a:t>Rotaract</a:t>
            </a:r>
            <a:endParaRPr lang="es-MX" sz="2800" dirty="0">
              <a:solidFill>
                <a:schemeClr val="bg1"/>
              </a:solidFill>
              <a:latin typeface="Handwriting - Dakota"/>
              <a:cs typeface="Handwriting - Dakota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4324816" cy="4429472"/>
          </a:xfrm>
        </p:spPr>
        <p:txBody>
          <a:bodyPr>
            <a:normAutofit/>
          </a:bodyPr>
          <a:lstStyle/>
          <a:p>
            <a:endParaRPr lang="es-MX" dirty="0" smtClean="0"/>
          </a:p>
          <a:p>
            <a:pPr lvl="1"/>
            <a:r>
              <a:rPr lang="es-MX" sz="3000" dirty="0" smtClean="0">
                <a:solidFill>
                  <a:schemeClr val="tx2"/>
                </a:solidFill>
              </a:rPr>
              <a:t>Basado en la Comunidad </a:t>
            </a:r>
          </a:p>
          <a:p>
            <a:pPr lvl="1"/>
            <a:endParaRPr lang="es-MX" sz="3000" dirty="0" smtClean="0">
              <a:solidFill>
                <a:schemeClr val="tx2"/>
              </a:solidFill>
            </a:endParaRPr>
          </a:p>
          <a:p>
            <a:pPr lvl="1">
              <a:buNone/>
            </a:pPr>
            <a:endParaRPr lang="es-MX" sz="3000" dirty="0" smtClean="0">
              <a:solidFill>
                <a:schemeClr val="tx2"/>
              </a:solidFill>
            </a:endParaRPr>
          </a:p>
          <a:p>
            <a:pPr lvl="1"/>
            <a:endParaRPr lang="es-MX" sz="3000" dirty="0" smtClean="0">
              <a:solidFill>
                <a:schemeClr val="tx2"/>
              </a:solidFill>
            </a:endParaRPr>
          </a:p>
          <a:p>
            <a:pPr lvl="1"/>
            <a:r>
              <a:rPr lang="es-MX" sz="3000" dirty="0" smtClean="0">
                <a:solidFill>
                  <a:schemeClr val="tx2"/>
                </a:solidFill>
              </a:rPr>
              <a:t>Basado en una escuela (prepa / universidad)</a:t>
            </a:r>
          </a:p>
          <a:p>
            <a:pPr lvl="1" algn="just"/>
            <a:endParaRPr lang="es-MX" dirty="0" smtClean="0">
              <a:solidFill>
                <a:schemeClr val="tx2"/>
              </a:solidFill>
            </a:endParaRPr>
          </a:p>
          <a:p>
            <a:endParaRPr lang="es-MX" dirty="0"/>
          </a:p>
        </p:txBody>
      </p:sp>
      <p:pic>
        <p:nvPicPr>
          <p:cNvPr id="8" name="7 Marcador de contenido" descr="grupo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700808"/>
            <a:ext cx="2784309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Picture 2" descr="C:\Users\kenia\Desktop\kenu\rotaract\Logotipo Distrito 4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026" y="548681"/>
            <a:ext cx="1077681" cy="1224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11 Imagen" descr="universida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3944892"/>
            <a:ext cx="1728192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1523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84684"/>
            <a:ext cx="6887736" cy="5400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MX" sz="2800" dirty="0" smtClean="0">
                <a:solidFill>
                  <a:schemeClr val="bg1"/>
                </a:solidFill>
                <a:latin typeface="Handwriting - Dakota"/>
                <a:cs typeface="Handwriting - Dakota"/>
              </a:rPr>
              <a:t>Uso del Emblema de </a:t>
            </a:r>
            <a:r>
              <a:rPr lang="es-MX" sz="2800" dirty="0" err="1" smtClean="0">
                <a:solidFill>
                  <a:schemeClr val="bg1"/>
                </a:solidFill>
                <a:latin typeface="Handwriting - Dakota"/>
                <a:cs typeface="Handwriting - Dakota"/>
              </a:rPr>
              <a:t>Rotaract</a:t>
            </a:r>
            <a:endParaRPr lang="es-MX" sz="2800" dirty="0">
              <a:solidFill>
                <a:schemeClr val="bg1"/>
              </a:solidFill>
              <a:latin typeface="Handwriting - Dakota"/>
              <a:cs typeface="Handwriting - Dakota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3" y="1484784"/>
            <a:ext cx="7948483" cy="4392488"/>
          </a:xfrm>
        </p:spPr>
        <p:txBody>
          <a:bodyPr>
            <a:normAutofit lnSpcReduction="10000"/>
          </a:bodyPr>
          <a:lstStyle/>
          <a:p>
            <a:r>
              <a:rPr lang="es-ES" dirty="0"/>
              <a:t>El emblema de </a:t>
            </a:r>
            <a:r>
              <a:rPr lang="es-ES" dirty="0" err="1"/>
              <a:t>Rotaract</a:t>
            </a:r>
            <a:r>
              <a:rPr lang="es-ES" dirty="0"/>
              <a:t> es una marca </a:t>
            </a:r>
            <a:r>
              <a:rPr lang="es-ES" dirty="0" smtClean="0"/>
              <a:t>       registrada </a:t>
            </a:r>
            <a:r>
              <a:rPr lang="es-ES" dirty="0"/>
              <a:t>propiedad de Rotary International. </a:t>
            </a:r>
            <a:endParaRPr lang="es-ES" dirty="0" smtClean="0"/>
          </a:p>
          <a:p>
            <a:r>
              <a:rPr lang="es-ES" dirty="0" smtClean="0"/>
              <a:t>Se </a:t>
            </a:r>
            <a:r>
              <a:rPr lang="es-ES" dirty="0"/>
              <a:t>invita a </a:t>
            </a:r>
            <a:r>
              <a:rPr lang="es-ES" dirty="0" smtClean="0"/>
              <a:t>los clubes </a:t>
            </a:r>
            <a:r>
              <a:rPr lang="es-ES" dirty="0"/>
              <a:t>y distritos a utilizar el emblema de </a:t>
            </a:r>
            <a:r>
              <a:rPr lang="es-ES" dirty="0" err="1"/>
              <a:t>Rotaract</a:t>
            </a:r>
            <a:r>
              <a:rPr lang="es-ES" dirty="0"/>
              <a:t> siempre y cuando cumplan con la </a:t>
            </a:r>
            <a:r>
              <a:rPr lang="es-ES" dirty="0" smtClean="0"/>
              <a:t>normativa para </a:t>
            </a:r>
            <a:r>
              <a:rPr lang="es-ES" dirty="0"/>
              <a:t>el uso de las marcas de Rotary establecida por la Directiva de </a:t>
            </a:r>
            <a:r>
              <a:rPr lang="es-ES" dirty="0" err="1"/>
              <a:t>RI</a:t>
            </a:r>
            <a:r>
              <a:rPr lang="es-ES" dirty="0"/>
              <a:t>. </a:t>
            </a:r>
            <a:endParaRPr lang="es-ES" dirty="0" smtClean="0"/>
          </a:p>
          <a:p>
            <a:r>
              <a:rPr lang="es-ES" dirty="0" smtClean="0"/>
              <a:t>Colabore </a:t>
            </a:r>
            <a:r>
              <a:rPr lang="es-ES" dirty="0"/>
              <a:t>con su club </a:t>
            </a:r>
            <a:r>
              <a:rPr lang="es-ES" dirty="0" smtClean="0"/>
              <a:t>rotario patrocinador </a:t>
            </a:r>
            <a:r>
              <a:rPr lang="es-ES" dirty="0"/>
              <a:t>para asegurar que cumpla con estas normas. </a:t>
            </a:r>
            <a:endParaRPr lang="es-ES" dirty="0" smtClean="0"/>
          </a:p>
          <a:p>
            <a:r>
              <a:rPr lang="es-ES" dirty="0" smtClean="0"/>
              <a:t>También</a:t>
            </a:r>
            <a:r>
              <a:rPr lang="es-ES" dirty="0"/>
              <a:t>, vea el Manual de </a:t>
            </a:r>
            <a:r>
              <a:rPr lang="es-ES" dirty="0" smtClean="0"/>
              <a:t>identidad visual </a:t>
            </a:r>
            <a:r>
              <a:rPr lang="es-ES" dirty="0"/>
              <a:t>de </a:t>
            </a:r>
            <a:r>
              <a:rPr lang="es-ES" dirty="0" err="1"/>
              <a:t>RI</a:t>
            </a:r>
            <a:r>
              <a:rPr lang="es-ES" dirty="0"/>
              <a:t> para más información sobre el uso correcto de las marcas de Rotary.</a:t>
            </a:r>
            <a:endParaRPr lang="en-US" dirty="0"/>
          </a:p>
          <a:p>
            <a:endParaRPr lang="es-MX" dirty="0" smtClean="0"/>
          </a:p>
        </p:txBody>
      </p:sp>
      <p:pic>
        <p:nvPicPr>
          <p:cNvPr id="7" name="Picture 2" descr="C:\Users\kenia\Desktop\kenu\rotaract\Logotipo Distrito 4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026" y="548681"/>
            <a:ext cx="1077681" cy="1224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6232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502920" y="486916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0" dirty="0" err="1" smtClean="0">
                <a:solidFill>
                  <a:schemeClr val="tx1"/>
                </a:solidFill>
                <a:effectLst/>
              </a:rPr>
              <a:t>Ofrece</a:t>
            </a:r>
            <a:r>
              <a:rPr lang="en-US" sz="16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effectLst/>
              </a:rPr>
              <a:t>una</a:t>
            </a:r>
            <a:r>
              <a:rPr lang="en-US" sz="16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effectLst/>
              </a:rPr>
              <a:t>oportunidad</a:t>
            </a:r>
            <a:r>
              <a:rPr lang="en-US" sz="1600" b="0" dirty="0" smtClean="0">
                <a:solidFill>
                  <a:schemeClr val="tx1"/>
                </a:solidFill>
                <a:effectLst/>
              </a:rPr>
              <a:t> a los </a:t>
            </a:r>
            <a:r>
              <a:rPr lang="en-US" sz="1600" b="0" dirty="0" err="1" smtClean="0">
                <a:solidFill>
                  <a:schemeClr val="tx1"/>
                </a:solidFill>
                <a:effectLst/>
              </a:rPr>
              <a:t>jóvenes</a:t>
            </a:r>
            <a:r>
              <a:rPr lang="en-US" sz="16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effectLst/>
              </a:rPr>
              <a:t>para</a:t>
            </a:r>
            <a:r>
              <a:rPr lang="en-US" sz="16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effectLst/>
              </a:rPr>
              <a:t>concientizarse</a:t>
            </a:r>
            <a:r>
              <a:rPr lang="en-US" sz="1600" b="0" dirty="0" smtClean="0">
                <a:solidFill>
                  <a:schemeClr val="tx1"/>
                </a:solidFill>
                <a:effectLst/>
              </a:rPr>
              <a:t> del </a:t>
            </a:r>
            <a:r>
              <a:rPr lang="en-US" sz="1600" b="0" dirty="0" err="1" smtClean="0">
                <a:solidFill>
                  <a:schemeClr val="tx1"/>
                </a:solidFill>
                <a:effectLst/>
              </a:rPr>
              <a:t>entorno</a:t>
            </a:r>
            <a:r>
              <a:rPr lang="en-US" sz="1600" b="0" dirty="0" smtClean="0">
                <a:solidFill>
                  <a:schemeClr val="tx1"/>
                </a:solidFill>
                <a:effectLst/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  <a:effectLst/>
              </a:rPr>
              <a:t>ayudándoles</a:t>
            </a:r>
            <a:r>
              <a:rPr lang="en-US" sz="1600" b="0" dirty="0" smtClean="0">
                <a:solidFill>
                  <a:schemeClr val="tx1"/>
                </a:solidFill>
                <a:effectLst/>
              </a:rPr>
              <a:t> en </a:t>
            </a:r>
            <a:r>
              <a:rPr lang="en-US" sz="1600" b="0" dirty="0" err="1" smtClean="0">
                <a:solidFill>
                  <a:schemeClr val="tx1"/>
                </a:solidFill>
                <a:effectLst/>
              </a:rPr>
              <a:t>su</a:t>
            </a:r>
            <a:r>
              <a:rPr lang="en-US" sz="16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effectLst/>
              </a:rPr>
              <a:t>desarrollo</a:t>
            </a:r>
            <a:r>
              <a:rPr lang="en-US" sz="1600" dirty="0" smtClean="0">
                <a:solidFill>
                  <a:srgbClr val="0070C0"/>
                </a:solidFill>
                <a:effectLst/>
              </a:rPr>
              <a:t> personal</a:t>
            </a:r>
            <a:r>
              <a:rPr lang="en-US" sz="16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effectLst/>
              </a:rPr>
              <a:t>mediante</a:t>
            </a:r>
            <a:r>
              <a:rPr lang="en-US" sz="16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effectLst/>
              </a:rPr>
              <a:t>la </a:t>
            </a:r>
            <a:r>
              <a:rPr lang="en-US" sz="1600" dirty="0" err="1" smtClean="0">
                <a:solidFill>
                  <a:srgbClr val="0070C0"/>
                </a:solidFill>
                <a:effectLst/>
              </a:rPr>
              <a:t>búsqueda</a:t>
            </a:r>
            <a:r>
              <a:rPr lang="en-US" sz="1600" dirty="0" smtClean="0">
                <a:solidFill>
                  <a:srgbClr val="0070C0"/>
                </a:solidFill>
                <a:effectLst/>
              </a:rPr>
              <a:t> de </a:t>
            </a:r>
            <a:r>
              <a:rPr lang="en-US" sz="1600" dirty="0" err="1" smtClean="0">
                <a:solidFill>
                  <a:srgbClr val="0070C0"/>
                </a:solidFill>
                <a:effectLst/>
              </a:rPr>
              <a:t>soluciones</a:t>
            </a:r>
            <a:r>
              <a:rPr lang="en-US" sz="1600" dirty="0" smtClean="0">
                <a:solidFill>
                  <a:srgbClr val="0070C0"/>
                </a:solidFill>
                <a:effectLst/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  <a:effectLst/>
              </a:rPr>
              <a:t>a los </a:t>
            </a:r>
            <a:r>
              <a:rPr lang="en-US" sz="1600" b="0" dirty="0" err="1" smtClean="0">
                <a:solidFill>
                  <a:schemeClr val="tx1"/>
                </a:solidFill>
                <a:effectLst/>
              </a:rPr>
              <a:t>problemas</a:t>
            </a:r>
            <a:r>
              <a:rPr lang="en-US" sz="16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effectLst/>
              </a:rPr>
              <a:t>comunitarios</a:t>
            </a:r>
            <a:r>
              <a:rPr lang="en-US" sz="1600" b="0" dirty="0" smtClean="0">
                <a:solidFill>
                  <a:schemeClr val="tx1"/>
                </a:solidFill>
                <a:effectLst/>
              </a:rPr>
              <a:t>.</a:t>
            </a:r>
            <a:endParaRPr lang="es-MX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6773088" cy="76133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Handwriting - Dakota"/>
                <a:cs typeface="Handwriting - Dakota"/>
              </a:rPr>
              <a:t>¿</a:t>
            </a:r>
            <a:r>
              <a:rPr lang="en-US" sz="4800" dirty="0" err="1" smtClean="0">
                <a:solidFill>
                  <a:schemeClr val="bg1"/>
                </a:solidFill>
                <a:latin typeface="Handwriting - Dakota"/>
                <a:cs typeface="Handwriting - Dakota"/>
              </a:rPr>
              <a:t>Qué</a:t>
            </a:r>
            <a:r>
              <a:rPr lang="en-US" sz="4800" dirty="0" smtClean="0">
                <a:solidFill>
                  <a:schemeClr val="bg1"/>
                </a:solidFill>
                <a:latin typeface="Handwriting - Dakota"/>
                <a:cs typeface="Handwriting - Dakota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Handwriting - Dakota"/>
                <a:cs typeface="Handwriting - Dakota"/>
              </a:rPr>
              <a:t>es</a:t>
            </a:r>
            <a:r>
              <a:rPr lang="en-US" sz="4800" dirty="0" smtClean="0">
                <a:solidFill>
                  <a:schemeClr val="bg1"/>
                </a:solidFill>
                <a:latin typeface="Handwriting - Dakota"/>
                <a:cs typeface="Handwriting - Dakota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Handwriting - Dakota"/>
                <a:cs typeface="Handwriting - Dakota"/>
              </a:rPr>
              <a:t>Rotaract</a:t>
            </a:r>
            <a:r>
              <a:rPr lang="en-US" sz="4800" dirty="0" smtClean="0">
                <a:solidFill>
                  <a:schemeClr val="bg1"/>
                </a:solidFill>
                <a:latin typeface="Handwriting - Dakota"/>
                <a:cs typeface="Handwriting - Dakota"/>
              </a:rPr>
              <a:t>?</a:t>
            </a:r>
            <a:endParaRPr lang="en-US" sz="4800" dirty="0">
              <a:solidFill>
                <a:schemeClr val="bg1"/>
              </a:solidFill>
              <a:latin typeface="Handwriting - Dakota"/>
              <a:cs typeface="Handwriting - Dakota"/>
            </a:endParaRPr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2"/>
          </p:nvPr>
        </p:nvSpPr>
        <p:spPr>
          <a:xfrm>
            <a:off x="827584" y="1523216"/>
            <a:ext cx="4104456" cy="348996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Es la red </a:t>
            </a:r>
            <a:r>
              <a:rPr lang="en-US" sz="2000" dirty="0" err="1" smtClean="0"/>
              <a:t>mundial</a:t>
            </a:r>
            <a:r>
              <a:rPr lang="en-US" sz="2000" dirty="0" smtClean="0"/>
              <a:t> de </a:t>
            </a:r>
            <a:r>
              <a:rPr lang="en-US" sz="2000" dirty="0" err="1" smtClean="0"/>
              <a:t>jóvenes</a:t>
            </a:r>
            <a:r>
              <a:rPr lang="en-US" sz="2000" dirty="0" smtClean="0"/>
              <a:t> </a:t>
            </a:r>
            <a:r>
              <a:rPr lang="en-US" sz="2000" dirty="0" err="1" smtClean="0"/>
              <a:t>más</a:t>
            </a:r>
            <a:r>
              <a:rPr lang="en-US" sz="2000" dirty="0" smtClean="0"/>
              <a:t> </a:t>
            </a:r>
            <a:r>
              <a:rPr lang="en-US" sz="2000" dirty="0" err="1" smtClean="0"/>
              <a:t>grande</a:t>
            </a:r>
            <a:r>
              <a:rPr lang="en-US" sz="2000" dirty="0" smtClean="0"/>
              <a:t> de </a:t>
            </a:r>
            <a:r>
              <a:rPr lang="en-US" sz="2000" dirty="0" err="1" smtClean="0"/>
              <a:t>todo</a:t>
            </a:r>
            <a:r>
              <a:rPr lang="en-US" sz="2000" dirty="0" smtClean="0"/>
              <a:t> el </a:t>
            </a:r>
            <a:r>
              <a:rPr lang="en-US" sz="2000" dirty="0" err="1" smtClean="0"/>
              <a:t>mundo</a:t>
            </a:r>
            <a:r>
              <a:rPr lang="en-US" sz="2000" dirty="0" smtClean="0"/>
              <a:t> </a:t>
            </a:r>
          </a:p>
          <a:p>
            <a:pPr lvl="1"/>
            <a:r>
              <a:rPr lang="en-US" sz="1600" b="1" dirty="0" err="1">
                <a:solidFill>
                  <a:srgbClr val="000090"/>
                </a:solidFill>
              </a:rPr>
              <a:t>ROTARACT</a:t>
            </a:r>
            <a:r>
              <a:rPr lang="en-US" sz="1600" b="1" dirty="0">
                <a:solidFill>
                  <a:srgbClr val="000090"/>
                </a:solidFill>
              </a:rPr>
              <a:t> </a:t>
            </a:r>
          </a:p>
          <a:p>
            <a:pPr lvl="1"/>
            <a:r>
              <a:rPr lang="en-US" sz="1600" b="1" dirty="0" smtClean="0">
                <a:solidFill>
                  <a:srgbClr val="000090"/>
                </a:solidFill>
              </a:rPr>
              <a:t>8,000 </a:t>
            </a:r>
            <a:r>
              <a:rPr lang="en-US" sz="1600" b="1" dirty="0" err="1" smtClean="0">
                <a:solidFill>
                  <a:srgbClr val="000090"/>
                </a:solidFill>
              </a:rPr>
              <a:t>clubes</a:t>
            </a:r>
            <a:r>
              <a:rPr lang="en-US" sz="1600" b="1" dirty="0" smtClean="0">
                <a:solidFill>
                  <a:srgbClr val="000090"/>
                </a:solidFill>
              </a:rPr>
              <a:t> </a:t>
            </a:r>
          </a:p>
          <a:p>
            <a:pPr lvl="1"/>
            <a:r>
              <a:rPr lang="en-US" sz="1600" b="1" dirty="0" smtClean="0">
                <a:solidFill>
                  <a:srgbClr val="000090"/>
                </a:solidFill>
              </a:rPr>
              <a:t>18 y 30 </a:t>
            </a:r>
            <a:r>
              <a:rPr lang="en-US" sz="1600" b="1" dirty="0" err="1" smtClean="0">
                <a:solidFill>
                  <a:srgbClr val="000090"/>
                </a:solidFill>
              </a:rPr>
              <a:t>años</a:t>
            </a:r>
            <a:endParaRPr lang="en-US" sz="1600" b="1" dirty="0" smtClean="0">
              <a:solidFill>
                <a:srgbClr val="000090"/>
              </a:solidFill>
            </a:endParaRPr>
          </a:p>
          <a:p>
            <a:pPr lvl="1"/>
            <a:endParaRPr lang="en-US" sz="1600" b="1" dirty="0">
              <a:solidFill>
                <a:srgbClr val="000090"/>
              </a:solidFill>
            </a:endParaRPr>
          </a:p>
          <a:p>
            <a:pPr lvl="1"/>
            <a:endParaRPr lang="en-US" sz="1600" dirty="0" smtClean="0">
              <a:solidFill>
                <a:srgbClr val="000090"/>
              </a:solidFill>
            </a:endParaRPr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pic>
        <p:nvPicPr>
          <p:cNvPr id="9" name="8 Marcador de contenido" descr="6752003-un-grupo-multirracial-de-estudiantes-universitarios-sobre-un-fondo-blanco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5407" y="2348880"/>
            <a:ext cx="2662937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C:\Users\kenia\Desktop\kenu\rotaract\Logotipo Distrito 41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026" y="548681"/>
            <a:ext cx="1077681" cy="1224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55816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20688"/>
            <a:ext cx="6887736" cy="5400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MX" sz="2800" dirty="0" smtClean="0">
                <a:solidFill>
                  <a:schemeClr val="bg1"/>
                </a:solidFill>
                <a:latin typeface="Handwriting - Dakota"/>
                <a:cs typeface="Handwriting - Dakota"/>
              </a:rPr>
              <a:t>Status de Club </a:t>
            </a:r>
            <a:r>
              <a:rPr lang="es-MX" sz="2800" dirty="0" err="1" smtClean="0">
                <a:solidFill>
                  <a:schemeClr val="bg1"/>
                </a:solidFill>
                <a:latin typeface="Handwriting - Dakota"/>
                <a:cs typeface="Handwriting - Dakota"/>
              </a:rPr>
              <a:t>Rotaract</a:t>
            </a:r>
            <a:endParaRPr lang="es-MX" sz="2800" dirty="0">
              <a:solidFill>
                <a:schemeClr val="bg1"/>
              </a:solidFill>
              <a:latin typeface="Handwriting - Dakota"/>
              <a:cs typeface="Handwriting - Dakota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7709192" cy="4429472"/>
          </a:xfrm>
        </p:spPr>
        <p:txBody>
          <a:bodyPr>
            <a:normAutofit/>
          </a:bodyPr>
          <a:lstStyle/>
          <a:p>
            <a:r>
              <a:rPr lang="es-MX" dirty="0" smtClean="0"/>
              <a:t>Club Activo</a:t>
            </a:r>
          </a:p>
          <a:p>
            <a:pPr lvl="1"/>
            <a:r>
              <a:rPr lang="es-MX" dirty="0" smtClean="0"/>
              <a:t>Asegurarse que el Presidente del Club haya sido reportado para el año actual. </a:t>
            </a:r>
          </a:p>
          <a:p>
            <a:pPr lvl="1"/>
            <a:r>
              <a:rPr lang="es-MX" dirty="0" smtClean="0"/>
              <a:t>Requisito dos veces por año.</a:t>
            </a:r>
          </a:p>
          <a:p>
            <a:r>
              <a:rPr lang="es-MX" dirty="0" smtClean="0"/>
              <a:t>Club Faltante o Terminado.</a:t>
            </a:r>
          </a:p>
          <a:p>
            <a:pPr lvl="1"/>
            <a:r>
              <a:rPr lang="es-MX" dirty="0" smtClean="0"/>
              <a:t>Tendrá que certificarse oficialmente por </a:t>
            </a:r>
            <a:r>
              <a:rPr lang="es-MX" dirty="0" err="1" smtClean="0"/>
              <a:t>RI</a:t>
            </a:r>
            <a:endParaRPr lang="es-MX" dirty="0" smtClean="0"/>
          </a:p>
          <a:p>
            <a:pPr lvl="2"/>
            <a:r>
              <a:rPr lang="es-MX" dirty="0" smtClean="0"/>
              <a:t>Llenar formulario y remitirlo a </a:t>
            </a:r>
            <a:r>
              <a:rPr lang="es-MX" dirty="0" err="1" smtClean="0"/>
              <a:t>RI</a:t>
            </a:r>
            <a:r>
              <a:rPr lang="es-MX" dirty="0" smtClean="0"/>
              <a:t>.</a:t>
            </a:r>
          </a:p>
          <a:p>
            <a:pPr lvl="2"/>
            <a:r>
              <a:rPr lang="es-MX" dirty="0" smtClean="0"/>
              <a:t>Pago de $50 </a:t>
            </a:r>
            <a:r>
              <a:rPr lang="es-MX" dirty="0" err="1" smtClean="0"/>
              <a:t>dlls</a:t>
            </a:r>
            <a:r>
              <a:rPr lang="es-MX" dirty="0" smtClean="0"/>
              <a:t>.</a:t>
            </a:r>
          </a:p>
          <a:p>
            <a:r>
              <a:rPr lang="es-MX" dirty="0" smtClean="0"/>
              <a:t>Club Inactivo aparece como Activo</a:t>
            </a:r>
          </a:p>
          <a:p>
            <a:pPr lvl="1"/>
            <a:r>
              <a:rPr lang="es-MX" dirty="0" smtClean="0"/>
              <a:t>Presidente del club patrocinador debe de enviar e-mail para terminar el club</a:t>
            </a:r>
            <a:endParaRPr lang="es-MX" dirty="0"/>
          </a:p>
        </p:txBody>
      </p:sp>
      <p:pic>
        <p:nvPicPr>
          <p:cNvPr id="7" name="Picture 2" descr="C:\Users\kenia\Desktop\kenu\rotaract\Logotipo Distrito 4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026" y="548681"/>
            <a:ext cx="1077681" cy="1224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807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971647"/>
              </p:ext>
            </p:extLst>
          </p:nvPr>
        </p:nvGraphicFramePr>
        <p:xfrm>
          <a:off x="251520" y="1340768"/>
          <a:ext cx="839958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2 Marcador de texto"/>
          <p:cNvSpPr txBox="1">
            <a:spLocks/>
          </p:cNvSpPr>
          <p:nvPr/>
        </p:nvSpPr>
        <p:spPr>
          <a:xfrm>
            <a:off x="607224" y="579438"/>
            <a:ext cx="6403176" cy="761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146304" tIns="91440" anchor="ctr">
            <a:noAutofit/>
          </a:bodyPr>
          <a:lstStyle/>
          <a:p>
            <a:pPr lvl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es-ES" sz="2400" dirty="0" smtClean="0"/>
              <a:t>¿Cuáles son mis responsabilidades como C. Rotario?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ndwriting - Dakota"/>
              <a:ea typeface="+mn-ea"/>
              <a:cs typeface="Handwriting - Dakota"/>
            </a:endParaRPr>
          </a:p>
        </p:txBody>
      </p:sp>
      <p:pic>
        <p:nvPicPr>
          <p:cNvPr id="7" name="Picture 2" descr="C:\Users\kenia\Desktop\kenu\rotaract\Logotipo Distrito 41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8680"/>
            <a:ext cx="1077681" cy="1224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8 Imagen" descr="http://rotaract.truman.edu/files/2011/10/rotary-rotaract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3429000"/>
            <a:ext cx="20162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texto"/>
          <p:cNvSpPr txBox="1">
            <a:spLocks noGrp="1"/>
          </p:cNvSpPr>
          <p:nvPr>
            <p:ph type="body" idx="1"/>
          </p:nvPr>
        </p:nvSpPr>
        <p:spPr>
          <a:xfrm>
            <a:off x="607224" y="579438"/>
            <a:ext cx="6629072" cy="79216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146304" tIns="9144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ndwriting - Dakota"/>
                <a:ea typeface="+mn-ea"/>
                <a:cs typeface="Handwriting - Dakota"/>
              </a:rPr>
              <a:t>Algunos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ndwriting - Dakota"/>
                <a:ea typeface="+mn-ea"/>
                <a:cs typeface="Handwriting - Dakota"/>
              </a:rPr>
              <a:t> Ex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ndwriting - Dakota"/>
                <a:ea typeface="+mn-ea"/>
                <a:cs typeface="Handwriting - Dakota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ndwriting - Dakota"/>
                <a:ea typeface="+mn-ea"/>
                <a:cs typeface="Handwriting - Dakota"/>
              </a:rPr>
              <a:t>Rotaracts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ndwriting - Dakota"/>
                <a:ea typeface="+mn-ea"/>
                <a:cs typeface="Handwriting - Dakota"/>
              </a:rPr>
              <a:t>… a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ndwriting - Dakota"/>
                <a:ea typeface="+mn-ea"/>
                <a:cs typeface="Handwriting - Dakota"/>
              </a:rPr>
              <a:t>través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ndwriting - Dakota"/>
                <a:ea typeface="+mn-ea"/>
                <a:cs typeface="Handwriting - Dakota"/>
              </a:rPr>
              <a:t> del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ndwriting - Dakota"/>
                <a:ea typeface="+mn-ea"/>
                <a:cs typeface="Handwriting - Dakota"/>
              </a:rPr>
              <a:t>tiempo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ndwriting - Dakota"/>
                <a:ea typeface="+mn-ea"/>
                <a:cs typeface="Handwriting - Dakota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ndwriting - Dakota"/>
              <a:ea typeface="+mn-ea"/>
              <a:cs typeface="Handwriting - Dakota"/>
            </a:endParaRPr>
          </a:p>
        </p:txBody>
      </p:sp>
      <p:pic>
        <p:nvPicPr>
          <p:cNvPr id="1026" name="Picture 2" descr="http://a7.sphotos.ak.fbcdn.net/hphotos-ak-prn1/s720x720/545117_10151090015404809_911141337_n.jpg"/>
          <p:cNvPicPr>
            <a:picLocks noChangeAspect="1" noChangeArrowheads="1"/>
          </p:cNvPicPr>
          <p:nvPr/>
        </p:nvPicPr>
        <p:blipFill>
          <a:blip r:embed="rId2" cstate="print"/>
          <a:srcRect l="24350" r="24244" b="8000"/>
          <a:stretch>
            <a:fillRect/>
          </a:stretch>
        </p:blipFill>
        <p:spPr bwMode="auto">
          <a:xfrm rot="735969">
            <a:off x="3984981" y="4310805"/>
            <a:ext cx="1750107" cy="2118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http://a1.sphotos.ak.fbcdn.net/hphotos-ak-ash3/23695_1238446570318_6054889_n.jpg"/>
          <p:cNvPicPr>
            <a:picLocks noChangeAspect="1" noChangeArrowheads="1"/>
          </p:cNvPicPr>
          <p:nvPr/>
        </p:nvPicPr>
        <p:blipFill rotWithShape="1">
          <a:blip r:embed="rId3" cstate="print"/>
          <a:srcRect l="38642" t="18569" r="31941" b="55838"/>
          <a:stretch/>
        </p:blipFill>
        <p:spPr bwMode="auto">
          <a:xfrm rot="1208983">
            <a:off x="6228042" y="1717452"/>
            <a:ext cx="1701547" cy="1973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0" t="25893" r="50000" b="38670"/>
          <a:stretch/>
        </p:blipFill>
        <p:spPr bwMode="auto">
          <a:xfrm rot="20391966">
            <a:off x="484976" y="4179892"/>
            <a:ext cx="2593537" cy="1816890"/>
          </a:xfrm>
          <a:prstGeom prst="roundRect">
            <a:avLst>
              <a:gd name="adj" fmla="val 2313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Documents and Settings\MonicaMarquez\Mis documentos\Downloads\521889_3880542215686_783065800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35127">
            <a:off x="1009910" y="1485128"/>
            <a:ext cx="1674186" cy="2232248"/>
          </a:xfrm>
          <a:prstGeom prst="roundRect">
            <a:avLst>
              <a:gd name="adj" fmla="val 2988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 descr="C:\Documents and Settings\MonicaMarquez\Mis documentos\Downloads\486584_3880519495118_1559468559_n.jpg"/>
          <p:cNvPicPr>
            <a:picLocks noChangeAspect="1" noChangeArrowheads="1"/>
          </p:cNvPicPr>
          <p:nvPr/>
        </p:nvPicPr>
        <p:blipFill>
          <a:blip r:embed="rId6" cstate="print"/>
          <a:srcRect l="6882" t="2908" r="10529"/>
          <a:stretch>
            <a:fillRect/>
          </a:stretch>
        </p:blipFill>
        <p:spPr bwMode="auto">
          <a:xfrm>
            <a:off x="3707904" y="1628800"/>
            <a:ext cx="1440160" cy="22574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4" descr="C:\Documents and Settings\MonicaMarquez\Configuración local\Archivos temporales de Internet\Content.Outlook\CV65SJC0\100_1516 (2).jpg"/>
          <p:cNvPicPr>
            <a:picLocks noChangeAspect="1" noChangeArrowheads="1"/>
          </p:cNvPicPr>
          <p:nvPr/>
        </p:nvPicPr>
        <p:blipFill>
          <a:blip r:embed="rId7" cstate="print"/>
          <a:srcRect t="25850" r="58086" b="28869"/>
          <a:stretch>
            <a:fillRect/>
          </a:stretch>
        </p:blipFill>
        <p:spPr bwMode="auto">
          <a:xfrm>
            <a:off x="6948264" y="4221088"/>
            <a:ext cx="1538618" cy="2226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2" descr="C:\Users\kenia\Desktop\kenu\rotaract\Logotipo Distrito 41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6672"/>
            <a:ext cx="1077681" cy="1224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11 CuadroTexto"/>
          <p:cNvSpPr txBox="1"/>
          <p:nvPr/>
        </p:nvSpPr>
        <p:spPr>
          <a:xfrm>
            <a:off x="827584" y="3645024"/>
            <a:ext cx="122413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CHARLY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427984" y="3356992"/>
            <a:ext cx="14401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600" dirty="0" smtClean="0"/>
              <a:t>MANOLO CASELLAS</a:t>
            </a:r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300192" y="3645025"/>
            <a:ext cx="180020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400" dirty="0" smtClean="0"/>
              <a:t>CONQUISTADOR</a:t>
            </a:r>
            <a:endParaRPr lang="es-MX" sz="14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411760" y="5373216"/>
            <a:ext cx="122413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400" dirty="0" smtClean="0"/>
              <a:t>TOUCH ME</a:t>
            </a:r>
            <a:endParaRPr lang="es-MX" sz="14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652120" y="5085184"/>
            <a:ext cx="115212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JOYITA</a:t>
            </a:r>
            <a:endParaRPr lang="es-MX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156176" y="4293096"/>
            <a:ext cx="144016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400" dirty="0" smtClean="0"/>
              <a:t>PAVELITROS</a:t>
            </a:r>
            <a:endParaRPr lang="es-MX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kenia\Desktop\kenu\rotaract\Logotipo Distrito 41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20688"/>
            <a:ext cx="1141075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9" name="2 Marcador de texto"/>
          <p:cNvSpPr txBox="1">
            <a:spLocks/>
          </p:cNvSpPr>
          <p:nvPr/>
        </p:nvSpPr>
        <p:spPr>
          <a:xfrm>
            <a:off x="607224" y="579438"/>
            <a:ext cx="6403176" cy="761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146304" tIns="9144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ndwriting - Dakota"/>
                <a:ea typeface="+mn-ea"/>
                <a:cs typeface="Handwriting - Dakota"/>
              </a:rPr>
              <a:t>Pero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ndwriting - Dakota"/>
                <a:ea typeface="+mn-ea"/>
                <a:cs typeface="Handwriting - Dakota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ndwriting - Dakota"/>
                <a:ea typeface="+mn-ea"/>
                <a:cs typeface="Handwriting - Dakota"/>
              </a:rPr>
              <a:t>sobre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ndwriting - Dakota"/>
                <a:ea typeface="+mn-ea"/>
                <a:cs typeface="Handwriting - Dakota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andwriting - Dakota"/>
                <a:cs typeface="Handwriting - Dakota"/>
              </a:rPr>
              <a:t>todo</a:t>
            </a:r>
            <a:r>
              <a:rPr lang="en-US" sz="3600" b="1" dirty="0" smtClean="0">
                <a:solidFill>
                  <a:schemeClr val="bg1"/>
                </a:solidFill>
                <a:latin typeface="Handwriting - Dakota"/>
                <a:cs typeface="Handwriting - Dakota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andwriting - Dakota"/>
                <a:cs typeface="Handwriting - Dakota"/>
              </a:rPr>
              <a:t>somos</a:t>
            </a:r>
            <a:r>
              <a:rPr lang="en-US" sz="3600" b="1" dirty="0" smtClean="0">
                <a:solidFill>
                  <a:schemeClr val="bg1"/>
                </a:solidFill>
                <a:latin typeface="Handwriting - Dakota"/>
                <a:cs typeface="Handwriting - Dakota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ndwriting - Dakota"/>
                <a:ea typeface="+mn-ea"/>
                <a:cs typeface="Handwriting - Dakota"/>
              </a:rPr>
              <a:t>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ndwriting - Dakota"/>
              <a:ea typeface="+mn-ea"/>
              <a:cs typeface="Handwriting - Dakota"/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2267744" y="1412776"/>
            <a:ext cx="4453880" cy="4453880"/>
            <a:chOff x="2267744" y="1412776"/>
            <a:chExt cx="4453880" cy="445388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7744" y="1412776"/>
              <a:ext cx="4453880" cy="44538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31840" y="1758936"/>
              <a:ext cx="1364357" cy="1310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63888" y="2996952"/>
              <a:ext cx="1206054" cy="1373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49092" y="1521916"/>
              <a:ext cx="1331020" cy="1331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88024" y="2514600"/>
              <a:ext cx="1008112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7" name="26 CuadroTexto"/>
          <p:cNvSpPr txBox="1"/>
          <p:nvPr/>
        </p:nvSpPr>
        <p:spPr>
          <a:xfrm>
            <a:off x="3347864" y="5157192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</a:t>
            </a:r>
            <a:endParaRPr lang="es-MX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1331640" y="1844824"/>
            <a:ext cx="800219" cy="29523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Estilo</a:t>
            </a:r>
            <a:endParaRPr lang="es-MX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6948264" y="2631600"/>
            <a:ext cx="800219" cy="252559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Vida</a:t>
            </a:r>
            <a:endParaRPr lang="es-MX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654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6773088" cy="76133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Handwriting - Dakota"/>
                <a:cs typeface="Handwriting - Dakota"/>
              </a:rPr>
              <a:t>Rotary y </a:t>
            </a:r>
            <a:r>
              <a:rPr lang="en-US" sz="4800" dirty="0" err="1" smtClean="0">
                <a:solidFill>
                  <a:schemeClr val="bg1"/>
                </a:solidFill>
                <a:latin typeface="Handwriting - Dakota"/>
                <a:cs typeface="Handwriting - Dakota"/>
              </a:rPr>
              <a:t>Rotaract</a:t>
            </a:r>
            <a:endParaRPr lang="en-US" sz="4800" dirty="0">
              <a:solidFill>
                <a:schemeClr val="bg1"/>
              </a:solidFill>
              <a:latin typeface="Handwriting - Dakota"/>
              <a:cs typeface="Handwriting - Dakota"/>
            </a:endParaRPr>
          </a:p>
        </p:txBody>
      </p:sp>
      <p:pic>
        <p:nvPicPr>
          <p:cNvPr id="3" name="Picture 2" descr="C:\Users\kenia\Desktop\kenu\rotaract\Logotipo Distrito 4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026" y="548681"/>
            <a:ext cx="1077681" cy="1224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8 Marcador de contenido" descr="3411297-generado-por-ordenador-en-3d-de-imagenes--cooperac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790476"/>
            <a:ext cx="3663454" cy="3654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9552" y="1807840"/>
            <a:ext cx="4536504" cy="3709392"/>
          </a:xfrm>
        </p:spPr>
        <p:txBody>
          <a:bodyPr/>
          <a:lstStyle/>
          <a:p>
            <a:r>
              <a:rPr lang="en-US" dirty="0" err="1" smtClean="0"/>
              <a:t>Rotaract</a:t>
            </a:r>
            <a:r>
              <a:rPr lang="en-US" dirty="0" smtClean="0"/>
              <a:t> </a:t>
            </a:r>
            <a:r>
              <a:rPr lang="en-US" dirty="0" err="1" smtClean="0"/>
              <a:t>depende</a:t>
            </a:r>
            <a:r>
              <a:rPr lang="en-US" dirty="0" smtClean="0"/>
              <a:t> y no </a:t>
            </a:r>
            <a:r>
              <a:rPr lang="en-US" dirty="0" err="1" smtClean="0"/>
              <a:t>depente</a:t>
            </a:r>
            <a:r>
              <a:rPr lang="en-US" dirty="0" smtClean="0"/>
              <a:t> de Rotary.</a:t>
            </a:r>
          </a:p>
          <a:p>
            <a:pPr lvl="1"/>
            <a:r>
              <a:rPr lang="en-US" dirty="0" smtClean="0"/>
              <a:t>Se </a:t>
            </a:r>
            <a:r>
              <a:rPr lang="en-US" dirty="0" err="1" smtClean="0"/>
              <a:t>ocupa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exista</a:t>
            </a:r>
            <a:r>
              <a:rPr lang="en-US" dirty="0" smtClean="0"/>
              <a:t> un Club Rotario </a:t>
            </a:r>
            <a:r>
              <a:rPr lang="en-US" dirty="0" err="1" smtClean="0"/>
              <a:t>patrocinador</a:t>
            </a:r>
            <a:r>
              <a:rPr lang="en-US" dirty="0" smtClean="0"/>
              <a:t> para </a:t>
            </a:r>
            <a:r>
              <a:rPr lang="en-US" dirty="0" err="1" smtClean="0"/>
              <a:t>cada</a:t>
            </a:r>
            <a:r>
              <a:rPr lang="en-US" dirty="0" smtClean="0"/>
              <a:t> club </a:t>
            </a:r>
            <a:r>
              <a:rPr lang="en-US" dirty="0" err="1" smtClean="0"/>
              <a:t>rotaract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Un club </a:t>
            </a:r>
            <a:r>
              <a:rPr lang="en-US" dirty="0" err="1" smtClean="0"/>
              <a:t>rotario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varios</a:t>
            </a:r>
            <a:r>
              <a:rPr lang="en-US" dirty="0" smtClean="0"/>
              <a:t> </a:t>
            </a:r>
            <a:r>
              <a:rPr lang="en-US" dirty="0" err="1" smtClean="0"/>
              <a:t>clubes</a:t>
            </a:r>
            <a:r>
              <a:rPr lang="en-US" dirty="0" smtClean="0"/>
              <a:t> </a:t>
            </a:r>
            <a:r>
              <a:rPr lang="en-US" dirty="0" err="1" smtClean="0"/>
              <a:t>rotaracts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Un club </a:t>
            </a:r>
            <a:r>
              <a:rPr lang="en-US" dirty="0" err="1" smtClean="0"/>
              <a:t>rotaract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varios</a:t>
            </a:r>
            <a:r>
              <a:rPr lang="en-US" dirty="0" smtClean="0"/>
              <a:t> </a:t>
            </a:r>
            <a:r>
              <a:rPr lang="en-US" dirty="0" err="1" smtClean="0"/>
              <a:t>clubes</a:t>
            </a:r>
            <a:r>
              <a:rPr lang="en-US" dirty="0" smtClean="0"/>
              <a:t> </a:t>
            </a:r>
            <a:r>
              <a:rPr lang="en-US" dirty="0" err="1" smtClean="0"/>
              <a:t>patrocinadores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2"/>
          </p:nvPr>
        </p:nvSpPr>
        <p:spPr>
          <a:xfrm>
            <a:off x="607224" y="5301208"/>
            <a:ext cx="7853208" cy="1224136"/>
          </a:xfrm>
        </p:spPr>
        <p:txBody>
          <a:bodyPr>
            <a:normAutofit/>
          </a:bodyPr>
          <a:lstStyle/>
          <a:p>
            <a:r>
              <a:rPr lang="en-US" dirty="0" err="1" smtClean="0"/>
              <a:t>Rotaract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semillero</a:t>
            </a:r>
            <a:r>
              <a:rPr lang="en-US" dirty="0" smtClean="0"/>
              <a:t> de Rotary; </a:t>
            </a:r>
            <a:r>
              <a:rPr lang="en-US" dirty="0" err="1" smtClean="0"/>
              <a:t>formacion</a:t>
            </a:r>
            <a:r>
              <a:rPr lang="en-US" dirty="0" smtClean="0"/>
              <a:t> de </a:t>
            </a:r>
            <a:r>
              <a:rPr lang="en-US" dirty="0" err="1" smtClean="0"/>
              <a:t>jovenes</a:t>
            </a:r>
            <a:r>
              <a:rPr lang="en-US" dirty="0" smtClean="0"/>
              <a:t> </a:t>
            </a:r>
            <a:r>
              <a:rPr lang="en-US" dirty="0" err="1" smtClean="0"/>
              <a:t>lideres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sean</a:t>
            </a:r>
            <a:r>
              <a:rPr lang="en-US" dirty="0" smtClean="0"/>
              <a:t> los </a:t>
            </a:r>
            <a:r>
              <a:rPr lang="en-US" dirty="0" err="1" smtClean="0"/>
              <a:t>futuros</a:t>
            </a:r>
            <a:r>
              <a:rPr lang="en-US" dirty="0" smtClean="0"/>
              <a:t> </a:t>
            </a:r>
            <a:r>
              <a:rPr lang="en-US" dirty="0" err="1" smtClean="0"/>
              <a:t>rotarios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23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8546" y="647827"/>
            <a:ext cx="6887736" cy="5400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MX" sz="2800" dirty="0" smtClean="0">
                <a:solidFill>
                  <a:schemeClr val="bg1"/>
                </a:solidFill>
                <a:latin typeface="Handwriting - Dakota"/>
                <a:cs typeface="Handwriting - Dakota"/>
              </a:rPr>
              <a:t>Estructura de Rotary con </a:t>
            </a:r>
            <a:r>
              <a:rPr lang="es-MX" sz="2800" dirty="0" err="1" smtClean="0">
                <a:solidFill>
                  <a:schemeClr val="bg1"/>
                </a:solidFill>
                <a:latin typeface="Handwriting - Dakota"/>
                <a:cs typeface="Handwriting - Dakota"/>
              </a:rPr>
              <a:t>Rotaract</a:t>
            </a:r>
            <a:endParaRPr lang="es-MX" sz="2800" dirty="0">
              <a:solidFill>
                <a:schemeClr val="bg1"/>
              </a:solidFill>
              <a:latin typeface="Handwriting - Dakota"/>
              <a:cs typeface="Handwriting - Dakota"/>
            </a:endParaRPr>
          </a:p>
        </p:txBody>
      </p:sp>
      <p:pic>
        <p:nvPicPr>
          <p:cNvPr id="7" name="Picture 2" descr="C:\Users\kenia\Desktop\kenu\rotaract\Logotipo Distrito 4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026" y="548681"/>
            <a:ext cx="1077681" cy="1224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ctangle 3"/>
          <p:cNvSpPr/>
          <p:nvPr/>
        </p:nvSpPr>
        <p:spPr>
          <a:xfrm>
            <a:off x="2726723" y="1446710"/>
            <a:ext cx="2106377" cy="6925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My Rotary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779912" y="4252005"/>
            <a:ext cx="2232248" cy="5142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Representante</a:t>
            </a:r>
            <a:r>
              <a:rPr lang="en-US" dirty="0" smtClean="0"/>
              <a:t> </a:t>
            </a:r>
            <a:r>
              <a:rPr lang="en-US" dirty="0" err="1" smtClean="0"/>
              <a:t>Distrital</a:t>
            </a:r>
            <a:r>
              <a:rPr lang="en-US" dirty="0" smtClean="0"/>
              <a:t> </a:t>
            </a:r>
            <a:r>
              <a:rPr lang="en-US" dirty="0" err="1" smtClean="0"/>
              <a:t>Rotaract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1524104" y="5240248"/>
            <a:ext cx="4632072" cy="997064"/>
          </a:xfrm>
        </p:spPr>
        <p:txBody>
          <a:bodyPr>
            <a:normAutofit/>
          </a:bodyPr>
          <a:lstStyle/>
          <a:p>
            <a:r>
              <a:rPr lang="es-MX" sz="1400" dirty="0" smtClean="0"/>
              <a:t>Flujo de Información</a:t>
            </a:r>
          </a:p>
          <a:p>
            <a:r>
              <a:rPr lang="es-MX" sz="1400" dirty="0" smtClean="0"/>
              <a:t>Organización, liderazgo, apoyo, archivos</a:t>
            </a:r>
            <a:endParaRPr lang="es-MX" sz="1400" dirty="0"/>
          </a:p>
        </p:txBody>
      </p:sp>
      <p:sp>
        <p:nvSpPr>
          <p:cNvPr id="15" name="Rectangle 14"/>
          <p:cNvSpPr/>
          <p:nvPr/>
        </p:nvSpPr>
        <p:spPr>
          <a:xfrm>
            <a:off x="6691697" y="4478202"/>
            <a:ext cx="1572658" cy="5142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AIREM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119244" y="1580360"/>
            <a:ext cx="1785832" cy="5142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Servicio</a:t>
            </a:r>
            <a:r>
              <a:rPr lang="en-US" sz="1600" dirty="0" smtClean="0"/>
              <a:t> Juventud</a:t>
            </a:r>
            <a:endParaRPr lang="en-US" sz="1600" dirty="0"/>
          </a:p>
        </p:txBody>
      </p:sp>
      <p:sp>
        <p:nvSpPr>
          <p:cNvPr id="17" name="Down Arrow 16"/>
          <p:cNvSpPr/>
          <p:nvPr/>
        </p:nvSpPr>
        <p:spPr>
          <a:xfrm rot="967349">
            <a:off x="2542393" y="2295667"/>
            <a:ext cx="342181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20256768">
            <a:off x="4042767" y="2262658"/>
            <a:ext cx="342181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691697" y="3274811"/>
            <a:ext cx="1572658" cy="5142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Club </a:t>
            </a:r>
            <a:r>
              <a:rPr lang="en-US" dirty="0" err="1" smtClean="0"/>
              <a:t>Rotaract</a:t>
            </a:r>
            <a:endParaRPr lang="en-US" dirty="0"/>
          </a:p>
        </p:txBody>
      </p:sp>
      <p:sp>
        <p:nvSpPr>
          <p:cNvPr id="20" name="Down Arrow 19"/>
          <p:cNvSpPr/>
          <p:nvPr/>
        </p:nvSpPr>
        <p:spPr>
          <a:xfrm rot="7012458">
            <a:off x="5598834" y="1703850"/>
            <a:ext cx="342181" cy="186001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5400000">
            <a:off x="6272315" y="3168845"/>
            <a:ext cx="171091" cy="40336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3269963">
            <a:off x="2239321" y="1624766"/>
            <a:ext cx="291400" cy="5670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1524104" y="2929436"/>
            <a:ext cx="291400" cy="2835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rot="12235294">
            <a:off x="2931797" y="2321806"/>
            <a:ext cx="342181" cy="79208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rot="16200000">
            <a:off x="6294081" y="3435112"/>
            <a:ext cx="144016" cy="4198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779912" y="3315901"/>
            <a:ext cx="2232248" cy="5142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Rotaract</a:t>
            </a:r>
            <a:endParaRPr lang="en-US" dirty="0" smtClean="0"/>
          </a:p>
          <a:p>
            <a:pPr algn="ctr"/>
            <a:r>
              <a:rPr lang="en-US" dirty="0" smtClean="0"/>
              <a:t>Distrito 4100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953455" y="3346819"/>
            <a:ext cx="2232248" cy="5142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Rotary </a:t>
            </a:r>
          </a:p>
          <a:p>
            <a:pPr algn="ctr"/>
            <a:r>
              <a:rPr lang="en-US" dirty="0" smtClean="0"/>
              <a:t>Distrito 4100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953455" y="4221088"/>
            <a:ext cx="2232248" cy="5142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Representante</a:t>
            </a:r>
            <a:r>
              <a:rPr lang="en-US" dirty="0" smtClean="0"/>
              <a:t> </a:t>
            </a:r>
            <a:r>
              <a:rPr lang="en-US" dirty="0" err="1" smtClean="0"/>
              <a:t>Rotaract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53455" y="2297386"/>
            <a:ext cx="1432698" cy="5142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Zona 21A</a:t>
            </a:r>
            <a:endParaRPr lang="en-US" dirty="0"/>
          </a:p>
        </p:txBody>
      </p:sp>
      <p:sp>
        <p:nvSpPr>
          <p:cNvPr id="31" name="Down Arrow 30"/>
          <p:cNvSpPr/>
          <p:nvPr/>
        </p:nvSpPr>
        <p:spPr>
          <a:xfrm rot="5400000">
            <a:off x="3391995" y="3240853"/>
            <a:ext cx="171091" cy="40336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16200000">
            <a:off x="3413761" y="3507120"/>
            <a:ext cx="144016" cy="4198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inus 33"/>
          <p:cNvSpPr/>
          <p:nvPr/>
        </p:nvSpPr>
        <p:spPr>
          <a:xfrm>
            <a:off x="4788024" y="1778563"/>
            <a:ext cx="403228" cy="117821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inus 34"/>
          <p:cNvSpPr/>
          <p:nvPr/>
        </p:nvSpPr>
        <p:spPr>
          <a:xfrm rot="5400000">
            <a:off x="1783931" y="3973492"/>
            <a:ext cx="466373" cy="117821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inus 35"/>
          <p:cNvSpPr/>
          <p:nvPr/>
        </p:nvSpPr>
        <p:spPr>
          <a:xfrm rot="5400000">
            <a:off x="4721760" y="4000999"/>
            <a:ext cx="466373" cy="117821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 rot="18133253">
            <a:off x="6285425" y="3875101"/>
            <a:ext cx="233189" cy="60445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 rot="5400000">
            <a:off x="1252747" y="5225032"/>
            <a:ext cx="171091" cy="44370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16200000">
            <a:off x="1274513" y="5490477"/>
            <a:ext cx="144016" cy="4618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1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7" r="10834"/>
          <a:stretch/>
        </p:blipFill>
        <p:spPr bwMode="auto">
          <a:xfrm>
            <a:off x="5436097" y="3467795"/>
            <a:ext cx="3312368" cy="298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20688"/>
            <a:ext cx="6887736" cy="5400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MX" sz="2800" dirty="0" err="1" smtClean="0">
                <a:solidFill>
                  <a:schemeClr val="bg1"/>
                </a:solidFill>
                <a:latin typeface="Handwriting - Dakota"/>
                <a:cs typeface="Handwriting - Dakota"/>
              </a:rPr>
              <a:t>My</a:t>
            </a:r>
            <a:r>
              <a:rPr lang="es-MX" sz="2800" dirty="0" smtClean="0">
                <a:solidFill>
                  <a:schemeClr val="bg1"/>
                </a:solidFill>
                <a:latin typeface="Handwriting - Dakota"/>
                <a:cs typeface="Handwriting - Dakota"/>
              </a:rPr>
              <a:t> Rotary</a:t>
            </a:r>
            <a:endParaRPr lang="es-MX" sz="2800" dirty="0">
              <a:solidFill>
                <a:schemeClr val="bg1"/>
              </a:solidFill>
              <a:latin typeface="Handwriting - Dakota"/>
              <a:cs typeface="Handwriting - Dakota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507411" y="1340768"/>
            <a:ext cx="8169045" cy="2736304"/>
          </a:xfrm>
        </p:spPr>
        <p:txBody>
          <a:bodyPr>
            <a:normAutofit/>
          </a:bodyPr>
          <a:lstStyle/>
          <a:p>
            <a:r>
              <a:rPr lang="es-MX" dirty="0" smtClean="0"/>
              <a:t>La pagina de </a:t>
            </a:r>
            <a:r>
              <a:rPr lang="es-MX" dirty="0"/>
              <a:t>R</a:t>
            </a:r>
            <a:r>
              <a:rPr lang="es-MX" dirty="0" smtClean="0"/>
              <a:t>otary contiene la base de       datos mas grande de información bibliográfica, imágenes y medios de contacto con toda la comunidad Mundial unida a Rotary Internacional</a:t>
            </a:r>
          </a:p>
          <a:p>
            <a:r>
              <a:rPr lang="es-MX" dirty="0" smtClean="0"/>
              <a:t>Todo rotario y </a:t>
            </a:r>
            <a:r>
              <a:rPr lang="es-MX" dirty="0" err="1" smtClean="0"/>
              <a:t>rotaractiano</a:t>
            </a:r>
            <a:r>
              <a:rPr lang="es-MX" dirty="0" smtClean="0"/>
              <a:t> tiene el derecho y obligación de inscribirse.</a:t>
            </a:r>
          </a:p>
          <a:p>
            <a:endParaRPr lang="es-MX" dirty="0"/>
          </a:p>
        </p:txBody>
      </p:sp>
      <p:pic>
        <p:nvPicPr>
          <p:cNvPr id="7" name="Picture 2" descr="C:\Users\kenia\Desktop\kenu\rotaract\Logotipo Distrito 4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775" y="476672"/>
            <a:ext cx="1077681" cy="1224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807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20688"/>
            <a:ext cx="6887736" cy="5400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MX" sz="2800" dirty="0" smtClean="0">
                <a:solidFill>
                  <a:schemeClr val="bg1"/>
                </a:solidFill>
                <a:latin typeface="Handwriting - Dakota"/>
                <a:cs typeface="Handwriting - Dakota"/>
              </a:rPr>
              <a:t>Mesa Directiva Distrital </a:t>
            </a:r>
            <a:r>
              <a:rPr lang="es-MX" sz="2800" dirty="0" err="1" smtClean="0">
                <a:solidFill>
                  <a:schemeClr val="bg1"/>
                </a:solidFill>
                <a:latin typeface="Handwriting - Dakota"/>
                <a:cs typeface="Handwriting - Dakota"/>
              </a:rPr>
              <a:t>Rotaract</a:t>
            </a:r>
            <a:endParaRPr lang="es-MX" sz="2800" dirty="0">
              <a:solidFill>
                <a:schemeClr val="bg1"/>
              </a:solidFill>
              <a:latin typeface="Handwriting - Dakota"/>
              <a:cs typeface="Handwriting - Dakota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3" y="1447800"/>
            <a:ext cx="7948483" cy="4501480"/>
          </a:xfrm>
        </p:spPr>
        <p:txBody>
          <a:bodyPr>
            <a:normAutofit lnSpcReduction="10000"/>
          </a:bodyPr>
          <a:lstStyle/>
          <a:p>
            <a:r>
              <a:rPr lang="es-MX" dirty="0" err="1" smtClean="0"/>
              <a:t>RDR</a:t>
            </a:r>
            <a:endParaRPr lang="es-MX" dirty="0" smtClean="0"/>
          </a:p>
          <a:p>
            <a:pPr lvl="1"/>
            <a:r>
              <a:rPr lang="es-MX" dirty="0" smtClean="0"/>
              <a:t>Representarás a todos los </a:t>
            </a:r>
            <a:r>
              <a:rPr lang="es-MX" dirty="0" err="1" smtClean="0"/>
              <a:t>rotaractianos</a:t>
            </a:r>
            <a:r>
              <a:rPr lang="es-MX" dirty="0" smtClean="0"/>
              <a:t> del distrito</a:t>
            </a:r>
          </a:p>
          <a:p>
            <a:pPr lvl="1"/>
            <a:r>
              <a:rPr lang="es-MX" dirty="0" smtClean="0"/>
              <a:t>Te mantendrás en comunicación con el gobernador de distrito y el presidente del Comité Distrital de </a:t>
            </a:r>
            <a:r>
              <a:rPr lang="es-MX" dirty="0" err="1" smtClean="0"/>
              <a:t>Rotaract</a:t>
            </a:r>
            <a:endParaRPr lang="es-MX" dirty="0" smtClean="0"/>
          </a:p>
          <a:p>
            <a:pPr lvl="1"/>
            <a:r>
              <a:rPr lang="es-MX" dirty="0" smtClean="0"/>
              <a:t>Serás copresidente del Comité Distrital de </a:t>
            </a:r>
            <a:r>
              <a:rPr lang="es-MX" dirty="0" err="1" smtClean="0"/>
              <a:t>Rotaract</a:t>
            </a:r>
            <a:endParaRPr lang="es-MX" dirty="0" smtClean="0"/>
          </a:p>
          <a:p>
            <a:pPr lvl="1"/>
            <a:r>
              <a:rPr lang="es-MX" dirty="0" smtClean="0"/>
              <a:t>Congregarás a los clubes en actividades de servicio y compañerismo</a:t>
            </a:r>
          </a:p>
          <a:p>
            <a:pPr lvl="1"/>
            <a:r>
              <a:rPr lang="es-MX" dirty="0" smtClean="0"/>
              <a:t>Promoverás </a:t>
            </a:r>
            <a:r>
              <a:rPr lang="es-MX" dirty="0" err="1" smtClean="0"/>
              <a:t>Rotaract</a:t>
            </a:r>
            <a:r>
              <a:rPr lang="es-MX" dirty="0" smtClean="0"/>
              <a:t> ante los clubes rotarios y la comunidad</a:t>
            </a:r>
          </a:p>
          <a:p>
            <a:pPr lvl="1"/>
            <a:endParaRPr lang="es-MX" dirty="0" smtClean="0"/>
          </a:p>
          <a:p>
            <a:pPr lvl="1"/>
            <a:r>
              <a:rPr lang="es-MX" dirty="0" smtClean="0"/>
              <a:t>Asegurar que la información de cada club este actualizada ante Rotary Internacional. </a:t>
            </a:r>
          </a:p>
          <a:p>
            <a:pPr lvl="1"/>
            <a:r>
              <a:rPr lang="es-MX" dirty="0" smtClean="0"/>
              <a:t>Darás apoyo incondicional a los clubes del distrito en las buenas y las malas</a:t>
            </a:r>
          </a:p>
        </p:txBody>
      </p:sp>
      <p:pic>
        <p:nvPicPr>
          <p:cNvPr id="7" name="Picture 2" descr="C:\Users\kenia\Desktop\kenu\rotaract\Logotipo Distrito 4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026" y="548681"/>
            <a:ext cx="1077681" cy="1224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807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20688"/>
            <a:ext cx="6887736" cy="5400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MX" sz="2800" dirty="0" smtClean="0">
                <a:solidFill>
                  <a:schemeClr val="bg1"/>
                </a:solidFill>
                <a:latin typeface="Handwriting - Dakota"/>
                <a:cs typeface="Handwriting - Dakota"/>
              </a:rPr>
              <a:t>Mesa Directiva Distrital </a:t>
            </a:r>
            <a:r>
              <a:rPr lang="es-MX" sz="2800" dirty="0" err="1" smtClean="0">
                <a:solidFill>
                  <a:schemeClr val="bg1"/>
                </a:solidFill>
                <a:latin typeface="Handwriting - Dakota"/>
                <a:cs typeface="Handwriting - Dakota"/>
              </a:rPr>
              <a:t>Rotaract</a:t>
            </a:r>
            <a:endParaRPr lang="es-MX" sz="2800" dirty="0">
              <a:solidFill>
                <a:schemeClr val="bg1"/>
              </a:solidFill>
              <a:latin typeface="Handwriting - Dakota"/>
              <a:cs typeface="Handwriting - Dakota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3" y="1447800"/>
            <a:ext cx="7948483" cy="4573488"/>
          </a:xfrm>
        </p:spPr>
        <p:txBody>
          <a:bodyPr>
            <a:normAutofit/>
          </a:bodyPr>
          <a:lstStyle/>
          <a:p>
            <a:r>
              <a:rPr lang="es-MX" dirty="0" smtClean="0"/>
              <a:t>Tesorero</a:t>
            </a:r>
            <a:endParaRPr lang="es-MX" dirty="0"/>
          </a:p>
          <a:p>
            <a:pPr lvl="1"/>
            <a:r>
              <a:rPr lang="es-MX" sz="1800" dirty="0"/>
              <a:t>Control de finanzas distritales; proveer resultados mensuales a MD distrital.  </a:t>
            </a:r>
          </a:p>
          <a:p>
            <a:pPr lvl="1"/>
            <a:r>
              <a:rPr lang="es-ES" sz="1800" dirty="0"/>
              <a:t>El control fiscal deberá estar a cargo de los dirigentes distritales en vez de </a:t>
            </a:r>
            <a:r>
              <a:rPr lang="es-ES" sz="1800" dirty="0" smtClean="0"/>
              <a:t>ser responsabilidad </a:t>
            </a:r>
            <a:r>
              <a:rPr lang="es-ES" sz="1800" dirty="0"/>
              <a:t>de una sola persona. De ser conveniente, el gobernador </a:t>
            </a:r>
            <a:r>
              <a:rPr lang="es-ES" sz="1800" dirty="0" smtClean="0"/>
              <a:t>podría nombrar </a:t>
            </a:r>
            <a:r>
              <a:rPr lang="es-ES" sz="1800" dirty="0"/>
              <a:t>un comité o dos firmantes o más para la cuenta bancaria. </a:t>
            </a:r>
            <a:endParaRPr lang="es-ES" sz="1800" dirty="0" smtClean="0"/>
          </a:p>
          <a:p>
            <a:pPr lvl="1"/>
            <a:r>
              <a:rPr lang="es-ES" sz="1800" dirty="0" smtClean="0"/>
              <a:t>El </a:t>
            </a:r>
            <a:r>
              <a:rPr lang="es-ES" sz="1800" dirty="0"/>
              <a:t>Comité </a:t>
            </a:r>
            <a:r>
              <a:rPr lang="es-ES" sz="1800" dirty="0" smtClean="0"/>
              <a:t>de Finanzas </a:t>
            </a:r>
            <a:r>
              <a:rPr lang="es-ES" sz="1800" dirty="0"/>
              <a:t>elaborará un presupuesto, el cual deberá distribuirse y ser </a:t>
            </a:r>
            <a:r>
              <a:rPr lang="es-ES" sz="1800" dirty="0" smtClean="0"/>
              <a:t>aprobado por </a:t>
            </a:r>
            <a:r>
              <a:rPr lang="es-ES" sz="1800" dirty="0"/>
              <a:t>todos los clubes. </a:t>
            </a:r>
            <a:endParaRPr lang="es-ES" sz="1800" dirty="0" smtClean="0"/>
          </a:p>
          <a:p>
            <a:pPr lvl="1"/>
            <a:r>
              <a:rPr lang="es-ES" sz="1800" dirty="0" smtClean="0"/>
              <a:t>Un </a:t>
            </a:r>
            <a:r>
              <a:rPr lang="es-ES" sz="1800" dirty="0"/>
              <a:t>miembro designado del Comité Distrital de </a:t>
            </a:r>
            <a:r>
              <a:rPr lang="es-ES" sz="1800" dirty="0" smtClean="0"/>
              <a:t>Finanzas será </a:t>
            </a:r>
            <a:r>
              <a:rPr lang="es-ES" sz="1800" dirty="0"/>
              <a:t>el tesorero y llevará los registros de todos los ingresos y gastos, los </a:t>
            </a:r>
            <a:r>
              <a:rPr lang="es-ES" sz="1800" dirty="0" smtClean="0"/>
              <a:t>cuales serán </a:t>
            </a:r>
            <a:r>
              <a:rPr lang="es-ES" sz="1800" dirty="0"/>
              <a:t>auditados por otro integrante del mencionado comité. </a:t>
            </a:r>
            <a:endParaRPr lang="es-ES" sz="1800" dirty="0" smtClean="0"/>
          </a:p>
          <a:p>
            <a:pPr lvl="1"/>
            <a:r>
              <a:rPr lang="es-ES" sz="1800" dirty="0" smtClean="0"/>
              <a:t>Los informes financieros </a:t>
            </a:r>
            <a:r>
              <a:rPr lang="es-ES" sz="1800" dirty="0"/>
              <a:t>se presentarán </a:t>
            </a:r>
            <a:r>
              <a:rPr lang="es-ES" sz="1800" dirty="0" smtClean="0"/>
              <a:t>mensualmente ante </a:t>
            </a:r>
            <a:r>
              <a:rPr lang="es-ES" sz="1800" dirty="0"/>
              <a:t>los clubes.</a:t>
            </a:r>
            <a:endParaRPr lang="es-MX" sz="1800" dirty="0"/>
          </a:p>
          <a:p>
            <a:pPr lvl="2"/>
            <a:endParaRPr lang="es-MX" dirty="0" smtClean="0"/>
          </a:p>
        </p:txBody>
      </p:sp>
      <p:pic>
        <p:nvPicPr>
          <p:cNvPr id="7" name="Picture 2" descr="C:\Users\kenia\Desktop\kenu\rotaract\Logotipo Distrito 4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026" y="548681"/>
            <a:ext cx="1077681" cy="1224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663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48681"/>
            <a:ext cx="6887736" cy="86409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err="1"/>
              <a:t>Fondo</a:t>
            </a:r>
            <a:r>
              <a:rPr lang="en-US" sz="2800" dirty="0"/>
              <a:t> </a:t>
            </a:r>
            <a:r>
              <a:rPr lang="en-US" sz="2800" dirty="0" err="1"/>
              <a:t>distrital</a:t>
            </a:r>
            <a:r>
              <a:rPr lang="en-US" sz="2800" dirty="0"/>
              <a:t> para </a:t>
            </a:r>
            <a:r>
              <a:rPr lang="en-US" sz="2800" dirty="0" err="1"/>
              <a:t>actividades</a:t>
            </a:r>
            <a:r>
              <a:rPr lang="en-US" sz="2800" dirty="0"/>
              <a:t> de </a:t>
            </a:r>
            <a:r>
              <a:rPr lang="en-US" sz="2800" dirty="0" err="1"/>
              <a:t>servicio</a:t>
            </a:r>
            <a:r>
              <a:rPr lang="en-US" sz="2800" dirty="0"/>
              <a:t> de </a:t>
            </a:r>
            <a:r>
              <a:rPr lang="en-US" sz="2800" dirty="0" err="1"/>
              <a:t>Rotaract</a:t>
            </a:r>
            <a:endParaRPr lang="en-US" sz="2800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511949" y="1484784"/>
            <a:ext cx="7948483" cy="464549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s-ES" dirty="0" smtClean="0"/>
              <a:t>Si </a:t>
            </a:r>
            <a:r>
              <a:rPr lang="es-ES" dirty="0"/>
              <a:t>las tres cuartas partes de los clubes </a:t>
            </a:r>
            <a:r>
              <a:rPr lang="es-ES" dirty="0" err="1"/>
              <a:t>Rotaract</a:t>
            </a:r>
            <a:r>
              <a:rPr lang="es-ES" dirty="0"/>
              <a:t> del distrito aprueban </a:t>
            </a:r>
            <a:r>
              <a:rPr lang="es-ES" dirty="0" smtClean="0"/>
              <a:t>la implementación </a:t>
            </a:r>
            <a:r>
              <a:rPr lang="es-ES" dirty="0"/>
              <a:t>de un proyecto de servicio, podrá establecerse un fondo </a:t>
            </a:r>
            <a:r>
              <a:rPr lang="es-ES" dirty="0" smtClean="0"/>
              <a:t>para las </a:t>
            </a:r>
            <a:r>
              <a:rPr lang="es-ES" dirty="0"/>
              <a:t>actividades de </a:t>
            </a:r>
            <a:r>
              <a:rPr lang="es-ES" dirty="0" err="1"/>
              <a:t>Rotaract</a:t>
            </a:r>
            <a:r>
              <a:rPr lang="es-ES" dirty="0"/>
              <a:t> que se emprendan a nivel de distrito. </a:t>
            </a:r>
            <a:endParaRPr lang="es-ES" dirty="0" smtClean="0"/>
          </a:p>
          <a:p>
            <a:pPr>
              <a:lnSpc>
                <a:spcPct val="120000"/>
              </a:lnSpc>
            </a:pPr>
            <a:r>
              <a:rPr lang="es-ES" dirty="0" smtClean="0"/>
              <a:t>En </a:t>
            </a:r>
            <a:r>
              <a:rPr lang="es-ES" dirty="0"/>
              <a:t>el fondo </a:t>
            </a:r>
            <a:r>
              <a:rPr lang="es-ES" dirty="0" smtClean="0"/>
              <a:t>se depositarán </a:t>
            </a:r>
            <a:r>
              <a:rPr lang="es-ES" dirty="0"/>
              <a:t>todas las contribuciones recaudadas para el proyecto. </a:t>
            </a:r>
            <a:endParaRPr lang="es-ES" dirty="0" smtClean="0"/>
          </a:p>
          <a:p>
            <a:pPr>
              <a:lnSpc>
                <a:spcPct val="120000"/>
              </a:lnSpc>
            </a:pPr>
            <a:r>
              <a:rPr lang="es-ES" dirty="0" smtClean="0"/>
              <a:t>Puesto que todos </a:t>
            </a:r>
            <a:r>
              <a:rPr lang="es-ES" dirty="0"/>
              <a:t>los proyectos de servicio y los fondos pertinentes deben ser </a:t>
            </a:r>
            <a:r>
              <a:rPr lang="es-ES" dirty="0" smtClean="0"/>
              <a:t>autorizados por </a:t>
            </a:r>
            <a:r>
              <a:rPr lang="es-ES" dirty="0"/>
              <a:t>el gobernador de distrito, éste designará un Comité de Supervisión de </a:t>
            </a:r>
            <a:r>
              <a:rPr lang="es-ES" dirty="0" smtClean="0"/>
              <a:t>Fondos para </a:t>
            </a:r>
            <a:r>
              <a:rPr lang="es-ES" dirty="0"/>
              <a:t>garantizar la adecuada gestión de los fondos distritales. </a:t>
            </a:r>
            <a:endParaRPr lang="es-ES" dirty="0" smtClean="0"/>
          </a:p>
          <a:p>
            <a:pPr>
              <a:lnSpc>
                <a:spcPct val="120000"/>
              </a:lnSpc>
            </a:pPr>
            <a:r>
              <a:rPr lang="es-ES" dirty="0" smtClean="0"/>
              <a:t>Integrarán </a:t>
            </a:r>
            <a:r>
              <a:rPr lang="es-ES" dirty="0"/>
              <a:t>el </a:t>
            </a:r>
            <a:r>
              <a:rPr lang="es-ES" dirty="0" smtClean="0"/>
              <a:t>comité </a:t>
            </a:r>
            <a:r>
              <a:rPr lang="es-ES" dirty="0" err="1" smtClean="0"/>
              <a:t>rotaractianos</a:t>
            </a:r>
            <a:r>
              <a:rPr lang="es-ES" dirty="0" smtClean="0"/>
              <a:t> </a:t>
            </a:r>
            <a:r>
              <a:rPr lang="es-ES" dirty="0"/>
              <a:t>del distrito y por lo menos un integrante rotario del Comité </a:t>
            </a:r>
            <a:r>
              <a:rPr lang="es-ES" dirty="0" smtClean="0"/>
              <a:t>Distrital de </a:t>
            </a:r>
            <a:r>
              <a:rPr lang="es-ES" dirty="0" err="1"/>
              <a:t>Rotaract</a:t>
            </a:r>
            <a:r>
              <a:rPr lang="es-ES" dirty="0"/>
              <a:t>. </a:t>
            </a:r>
            <a:endParaRPr lang="es-ES" dirty="0" smtClean="0"/>
          </a:p>
          <a:p>
            <a:pPr>
              <a:lnSpc>
                <a:spcPct val="120000"/>
              </a:lnSpc>
            </a:pPr>
            <a:r>
              <a:rPr lang="es-ES" dirty="0" smtClean="0"/>
              <a:t>Los </a:t>
            </a:r>
            <a:r>
              <a:rPr lang="es-ES" dirty="0"/>
              <a:t>fondos serán depositados en una cuenta bancaria separada, </a:t>
            </a:r>
            <a:r>
              <a:rPr lang="es-ES" dirty="0" smtClean="0"/>
              <a:t>en la </a:t>
            </a:r>
            <a:r>
              <a:rPr lang="es-ES" dirty="0"/>
              <a:t>que se indique claramente que el fondo pertenece a la organización distrital </a:t>
            </a:r>
            <a:r>
              <a:rPr lang="es-ES" dirty="0" smtClean="0"/>
              <a:t>de </a:t>
            </a:r>
            <a:r>
              <a:rPr lang="es-ES" dirty="0" err="1" smtClean="0"/>
              <a:t>Rotaract</a:t>
            </a:r>
            <a:r>
              <a:rPr lang="es-ES" dirty="0" smtClean="0"/>
              <a:t> </a:t>
            </a:r>
            <a:r>
              <a:rPr lang="es-ES" dirty="0"/>
              <a:t>y no a un individuo o club </a:t>
            </a:r>
            <a:r>
              <a:rPr lang="es-ES" dirty="0" err="1"/>
              <a:t>Rotaract</a:t>
            </a:r>
            <a:r>
              <a:rPr lang="es-ES" dirty="0"/>
              <a:t> en particular.</a:t>
            </a:r>
            <a:endParaRPr lang="en-US" dirty="0"/>
          </a:p>
          <a:p>
            <a:pPr lvl="2"/>
            <a:endParaRPr lang="es-MX" dirty="0" smtClean="0"/>
          </a:p>
        </p:txBody>
      </p:sp>
      <p:pic>
        <p:nvPicPr>
          <p:cNvPr id="7" name="Picture 2" descr="C:\Users\kenia\Desktop\kenu\rotaract\Logotipo Distrito 4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026" y="548681"/>
            <a:ext cx="1077681" cy="1224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2632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20688"/>
            <a:ext cx="6887736" cy="5400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MX" sz="2800" dirty="0" smtClean="0">
                <a:solidFill>
                  <a:schemeClr val="bg1"/>
                </a:solidFill>
                <a:latin typeface="Handwriting - Dakota"/>
                <a:cs typeface="Handwriting - Dakota"/>
              </a:rPr>
              <a:t>Mesa Directiva Distrital </a:t>
            </a:r>
            <a:r>
              <a:rPr lang="es-MX" sz="2800" dirty="0" err="1" smtClean="0">
                <a:solidFill>
                  <a:schemeClr val="bg1"/>
                </a:solidFill>
                <a:latin typeface="Handwriting - Dakota"/>
                <a:cs typeface="Handwriting - Dakota"/>
              </a:rPr>
              <a:t>Rotaract</a:t>
            </a:r>
            <a:endParaRPr lang="es-MX" sz="2800" dirty="0">
              <a:solidFill>
                <a:schemeClr val="bg1"/>
              </a:solidFill>
              <a:latin typeface="Handwriting - Dakota"/>
              <a:cs typeface="Handwriting - Dakota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3" y="1447800"/>
            <a:ext cx="7948483" cy="4573488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Secretario</a:t>
            </a:r>
          </a:p>
          <a:p>
            <a:pPr lvl="1"/>
            <a:r>
              <a:rPr lang="es-MX" dirty="0" smtClean="0"/>
              <a:t>Proveer el(los) formato(s) base para recabar los informes mensuales de clubes </a:t>
            </a:r>
            <a:r>
              <a:rPr lang="es-MX" dirty="0" err="1" smtClean="0"/>
              <a:t>Rotaract</a:t>
            </a:r>
            <a:endParaRPr lang="es-MX" dirty="0" smtClean="0"/>
          </a:p>
          <a:p>
            <a:pPr lvl="2"/>
            <a:r>
              <a:rPr lang="es-MX" dirty="0" smtClean="0"/>
              <a:t>Asistencia (socios y visitantes)</a:t>
            </a:r>
          </a:p>
          <a:p>
            <a:pPr lvl="2"/>
            <a:r>
              <a:rPr lang="es-MX" dirty="0" smtClean="0"/>
              <a:t>Directorio actualizado de Club</a:t>
            </a:r>
          </a:p>
          <a:p>
            <a:pPr lvl="2"/>
            <a:r>
              <a:rPr lang="es-MX" dirty="0" smtClean="0"/>
              <a:t>Reporte de actividades</a:t>
            </a:r>
          </a:p>
          <a:p>
            <a:pPr lvl="2"/>
            <a:r>
              <a:rPr lang="es-MX" dirty="0" smtClean="0"/>
              <a:t>Preparar reporte para enviar a Secretario Distrital Rotario, revista </a:t>
            </a:r>
            <a:r>
              <a:rPr lang="es-MX" dirty="0" err="1" smtClean="0"/>
              <a:t>Rotarismo</a:t>
            </a:r>
            <a:r>
              <a:rPr lang="es-MX" dirty="0" smtClean="0"/>
              <a:t> en </a:t>
            </a:r>
            <a:r>
              <a:rPr lang="es-MX" dirty="0" err="1" smtClean="0"/>
              <a:t>Mexico</a:t>
            </a:r>
            <a:r>
              <a:rPr lang="es-MX" dirty="0" smtClean="0"/>
              <a:t>, </a:t>
            </a:r>
            <a:r>
              <a:rPr lang="es-MX" dirty="0" err="1" smtClean="0"/>
              <a:t>AIREM</a:t>
            </a:r>
            <a:endParaRPr lang="es-MX" dirty="0" smtClean="0"/>
          </a:p>
          <a:p>
            <a:pPr lvl="1"/>
            <a:endParaRPr lang="es-MX" dirty="0" smtClean="0"/>
          </a:p>
          <a:p>
            <a:r>
              <a:rPr lang="es-MX" dirty="0" err="1" smtClean="0"/>
              <a:t>Boletin</a:t>
            </a:r>
            <a:r>
              <a:rPr lang="es-MX" dirty="0" smtClean="0"/>
              <a:t> Distrital </a:t>
            </a:r>
            <a:r>
              <a:rPr lang="es-MX" dirty="0" err="1" smtClean="0"/>
              <a:t>Rotaract</a:t>
            </a:r>
            <a:endParaRPr lang="es-MX" dirty="0" smtClean="0"/>
          </a:p>
          <a:p>
            <a:pPr lvl="1"/>
            <a:r>
              <a:rPr lang="es-MX" dirty="0" smtClean="0"/>
              <a:t>Medio impreso/digital.</a:t>
            </a:r>
          </a:p>
          <a:p>
            <a:pPr lvl="1"/>
            <a:r>
              <a:rPr lang="es-MX" dirty="0" smtClean="0"/>
              <a:t>Ediciones mensuales.</a:t>
            </a:r>
          </a:p>
          <a:p>
            <a:pPr lvl="1"/>
            <a:r>
              <a:rPr lang="es-MX" dirty="0" smtClean="0"/>
              <a:t>Utilización de las redes sociales como aditamento.</a:t>
            </a:r>
          </a:p>
          <a:p>
            <a:pPr lvl="2"/>
            <a:r>
              <a:rPr lang="es-MX" dirty="0" smtClean="0"/>
              <a:t>Boletín “La Cotorra”</a:t>
            </a:r>
          </a:p>
          <a:p>
            <a:pPr lvl="1"/>
            <a:endParaRPr lang="es-MX" dirty="0"/>
          </a:p>
          <a:p>
            <a:pPr lvl="2"/>
            <a:endParaRPr lang="es-MX" dirty="0" smtClean="0"/>
          </a:p>
          <a:p>
            <a:pPr lvl="2"/>
            <a:endParaRPr lang="es-MX" dirty="0" smtClean="0"/>
          </a:p>
        </p:txBody>
      </p:sp>
      <p:pic>
        <p:nvPicPr>
          <p:cNvPr id="7" name="Picture 2" descr="C:\Users\kenia\Desktop\kenu\rotaract\Logotipo Distrito 4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026" y="548681"/>
            <a:ext cx="1077681" cy="1224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6339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2994</TotalTime>
  <Words>1264</Words>
  <Application>Microsoft Office PowerPoint</Application>
  <PresentationFormat>On-screen Show (4:3)</PresentationFormat>
  <Paragraphs>172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Aspect</vt:lpstr>
      <vt:lpstr>Acrobat Document</vt:lpstr>
      <vt:lpstr>ROTARACT</vt:lpstr>
      <vt:lpstr>     Ofrece una oportunidad a los jóvenes para concientizarse del entorno, ayudándoles en su desarrollo personal mediante la búsqueda de soluciones a los problemas comunitarios.</vt:lpstr>
      <vt:lpstr>PowerPoint Presentation</vt:lpstr>
      <vt:lpstr>Estructura de Rotary con Rotaract</vt:lpstr>
      <vt:lpstr>My Rotary</vt:lpstr>
      <vt:lpstr>Mesa Directiva Distrital Rotaract</vt:lpstr>
      <vt:lpstr>Mesa Directiva Distrital Rotaract</vt:lpstr>
      <vt:lpstr>Fondo distrital para actividades de servicio de Rotaract</vt:lpstr>
      <vt:lpstr>Mesa Directiva Distrital Rotaract</vt:lpstr>
      <vt:lpstr>Mesa Directiva Distrital Rotaract</vt:lpstr>
      <vt:lpstr>Mesa Directiva Distrital Rotaract</vt:lpstr>
      <vt:lpstr>Club Rotaract</vt:lpstr>
      <vt:lpstr>Club Rotaract</vt:lpstr>
      <vt:lpstr>Club Rotaract</vt:lpstr>
      <vt:lpstr>Club Rotaract</vt:lpstr>
      <vt:lpstr>Club Rotaract</vt:lpstr>
      <vt:lpstr>Club Rotaract</vt:lpstr>
      <vt:lpstr>Tipos de Clubes Rotaract</vt:lpstr>
      <vt:lpstr>Uso del Emblema de Rotaract</vt:lpstr>
      <vt:lpstr>Status de Club Rotaract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ROTARACT</dc:title>
  <dc:creator>monica</dc:creator>
  <cp:lastModifiedBy>Mauricio Torres</cp:lastModifiedBy>
  <cp:revision>139</cp:revision>
  <dcterms:created xsi:type="dcterms:W3CDTF">2012-08-23T03:37:13Z</dcterms:created>
  <dcterms:modified xsi:type="dcterms:W3CDTF">2015-03-11T00:10:11Z</dcterms:modified>
</cp:coreProperties>
</file>