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48" r:id="rId1"/>
  </p:sldMasterIdLst>
  <p:sldIdLst>
    <p:sldId id="256" r:id="rId2"/>
    <p:sldId id="269" r:id="rId3"/>
    <p:sldId id="257" r:id="rId4"/>
    <p:sldId id="258" r:id="rId5"/>
    <p:sldId id="267" r:id="rId6"/>
    <p:sldId id="271" r:id="rId7"/>
    <p:sldId id="259" r:id="rId8"/>
    <p:sldId id="260" r:id="rId9"/>
    <p:sldId id="261" r:id="rId10"/>
    <p:sldId id="265" r:id="rId11"/>
    <p:sldId id="263" r:id="rId12"/>
    <p:sldId id="264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2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193C-F127-CB44-A2C2-03EF78484EB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25A4-A807-3343-8F29-6B054B11FC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8459" y="1693500"/>
            <a:ext cx="3519349" cy="2876554"/>
          </a:xfrm>
        </p:spPr>
        <p:txBody>
          <a:bodyPr>
            <a:noAutofit/>
          </a:bodyPr>
          <a:lstStyle/>
          <a:p>
            <a:pPr algn="l"/>
            <a:r>
              <a:rPr lang="es-ES" sz="4500" b="1" dirty="0">
                <a:solidFill>
                  <a:srgbClr val="000090"/>
                </a:solidFill>
              </a:rPr>
              <a:t>100 años, </a:t>
            </a:r>
            <a:br>
              <a:rPr lang="es-ES" sz="4500" b="1" dirty="0">
                <a:solidFill>
                  <a:srgbClr val="000090"/>
                </a:solidFill>
              </a:rPr>
            </a:br>
            <a:r>
              <a:rPr lang="es-ES" sz="4500" b="1" dirty="0">
                <a:solidFill>
                  <a:srgbClr val="000090"/>
                </a:solidFill>
              </a:rPr>
              <a:t>100 acciones </a:t>
            </a:r>
            <a:br>
              <a:rPr lang="es-ES" sz="4500" b="1" dirty="0">
                <a:solidFill>
                  <a:srgbClr val="000090"/>
                </a:solidFill>
              </a:rPr>
            </a:br>
            <a:r>
              <a:rPr lang="es-ES" sz="4500" b="1" dirty="0">
                <a:solidFill>
                  <a:srgbClr val="000090"/>
                </a:solidFill>
              </a:rPr>
              <a:t>por México</a:t>
            </a:r>
            <a:endParaRPr lang="es-ES_tradnl" sz="4500" b="1" dirty="0">
              <a:solidFill>
                <a:srgbClr val="000090"/>
              </a:solidFill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72" y="2080381"/>
            <a:ext cx="3795444" cy="20955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>
            <a:off x="3669391" y="3128925"/>
            <a:ext cx="2095500" cy="1588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54000" y="84668"/>
            <a:ext cx="7498080" cy="7445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Documentos de Postulación</a:t>
            </a:r>
            <a:endParaRPr kumimoji="0" lang="es-ES" sz="3000" b="1" i="0" u="none" strike="noStrike" kern="1200" cap="none" spc="0" normalizeH="0" baseline="0" dirty="0">
              <a:ln>
                <a:noFill/>
              </a:ln>
              <a:solidFill>
                <a:srgbClr val="00009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4000" y="792648"/>
            <a:ext cx="8890000" cy="233707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/>
              <a:t>Solicitud de apoyo dirigida al liderazgo de la iniciativa 100 x 100.</a:t>
            </a:r>
          </a:p>
          <a:p>
            <a:pPr marL="342900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/>
              <a:t>Proyecto Completo en Español e Inglés, en Word y en PDF</a:t>
            </a:r>
          </a:p>
          <a:p>
            <a:pPr marL="342900" lvl="0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/>
              <a:t>Memorando de entendimiento [</a:t>
            </a:r>
            <a:r>
              <a:rPr lang="es-MX" sz="2400" dirty="0">
                <a:solidFill>
                  <a:srgbClr val="800000"/>
                </a:solidFill>
              </a:rPr>
              <a:t>agregar a convocatoria</a:t>
            </a:r>
            <a:r>
              <a:rPr lang="es-MX" sz="2400" dirty="0"/>
              <a:t>]</a:t>
            </a:r>
            <a:endParaRPr lang="en-US" sz="2400" dirty="0"/>
          </a:p>
          <a:p>
            <a:pPr marL="342900" lvl="0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Si es afiliado FURMEX, presentar su recibo vigente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4000" y="3146144"/>
            <a:ext cx="8889999" cy="35213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>
                <a:latin typeface="Calibri"/>
                <a:cs typeface="Calibri"/>
              </a:rPr>
              <a:t> Carta dirigida al Presidente de FURMEX, Lic. Víctor H. Márquez Parra. (Formato Anexo en Convocatoria). </a:t>
            </a:r>
            <a:r>
              <a:rPr lang="es-MX" sz="2400" dirty="0" smtClean="0">
                <a:solidFill>
                  <a:srgbClr val="800000"/>
                </a:solidFill>
                <a:latin typeface="Calibri"/>
                <a:cs typeface="Calibri"/>
              </a:rPr>
              <a:t>Una vez que se les haya informado que su proyecto se aprobó.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>
                <a:latin typeface="Calibri"/>
                <a:cs typeface="Calibri"/>
              </a:rPr>
              <a:t>Se acompañará de un CFDI (factura) los datos fiscales señalados en el paquete compartido digitalmente. </a:t>
            </a:r>
            <a:r>
              <a:rPr lang="es-MX" sz="2400" dirty="0" smtClean="0">
                <a:solidFill>
                  <a:schemeClr val="accent2">
                    <a:lumMod val="50000"/>
                  </a:schemeClr>
                </a:solidFill>
                <a:latin typeface="Calibri"/>
                <a:cs typeface="Calibri"/>
              </a:rPr>
              <a:t>Cuando el proyecto este aceptado y comience la implementación.</a:t>
            </a:r>
          </a:p>
          <a:p>
            <a:pPr marL="342900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 smtClean="0">
                <a:latin typeface="Calibri"/>
                <a:cs typeface="Calibri"/>
              </a:rPr>
              <a:t>Una </a:t>
            </a:r>
            <a:r>
              <a:rPr lang="es-MX" sz="2400" dirty="0">
                <a:latin typeface="Calibri"/>
                <a:cs typeface="Calibri"/>
              </a:rPr>
              <a:t>vez que se han recibido los documentos correctamente,  se realizará la transferencia directamente a los proveedores. </a:t>
            </a:r>
            <a:r>
              <a:rPr lang="es-MX" sz="2400" i="1" dirty="0">
                <a:solidFill>
                  <a:srgbClr val="800000"/>
                </a:solidFill>
                <a:latin typeface="Calibri"/>
                <a:cs typeface="Calibri"/>
              </a:rPr>
              <a:t>J</a:t>
            </a:r>
            <a:r>
              <a:rPr lang="es-MX" sz="2400" i="1" dirty="0" smtClean="0">
                <a:solidFill>
                  <a:srgbClr val="800000"/>
                </a:solidFill>
                <a:latin typeface="Calibri"/>
                <a:cs typeface="Calibri"/>
              </a:rPr>
              <a:t>ulio </a:t>
            </a:r>
            <a:r>
              <a:rPr lang="es-MX" sz="2400" i="1" dirty="0">
                <a:solidFill>
                  <a:srgbClr val="800000"/>
                </a:solidFill>
                <a:latin typeface="Calibri"/>
                <a:cs typeface="Calibri"/>
              </a:rPr>
              <a:t>a diciembre </a:t>
            </a:r>
            <a:r>
              <a:rPr lang="es-MX" sz="2400" i="1" dirty="0" smtClean="0">
                <a:solidFill>
                  <a:srgbClr val="800000"/>
                </a:solidFill>
                <a:latin typeface="Calibri"/>
                <a:cs typeface="Calibri"/>
              </a:rPr>
              <a:t>2020.</a:t>
            </a:r>
            <a:endParaRPr lang="es-MX" sz="2400" dirty="0">
              <a:solidFill>
                <a:srgbClr val="800000"/>
              </a:solidFill>
              <a:latin typeface="Calibri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49073" y="2610732"/>
            <a:ext cx="7498080" cy="49307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Solicitud de Fondos FURMEX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0067" y="256991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Resultados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7733" y="1426603"/>
            <a:ext cx="8669265" cy="439211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sz="2400" dirty="0">
                <a:latin typeface="Calibri"/>
                <a:cs typeface="Calibri"/>
              </a:rPr>
              <a:t> Al finalizar el tiempo de ejecución de los proyectos, el club solicitante aprobado deberá presentar informes detallados (en inglés y español) de los resultados obtenidos y el impacto alcanzado. </a:t>
            </a:r>
          </a:p>
          <a:p>
            <a:pPr algn="just"/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chemeClr val="accent1"/>
              </a:buClr>
              <a:buFont typeface="Arial"/>
              <a:buChar char="•"/>
            </a:pPr>
            <a:r>
              <a:rPr lang="es-MX" sz="2400" b="1" dirty="0">
                <a:latin typeface="Calibri"/>
                <a:cs typeface="Calibri"/>
              </a:rPr>
              <a:t>Reporte provisional</a:t>
            </a:r>
            <a:r>
              <a:rPr lang="es-MX" sz="2400" dirty="0">
                <a:latin typeface="Calibri"/>
                <a:cs typeface="Calibri"/>
              </a:rPr>
              <a:t>: Dentro de 60 días posteriores al inicio del proyecto. (Una vez que se recibió el financiamiento del proyecto). 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chemeClr val="accent1"/>
              </a:buClr>
              <a:buFont typeface="Arial"/>
              <a:buChar char="•"/>
            </a:pPr>
            <a:r>
              <a:rPr lang="es-MX" sz="2400" b="1" dirty="0">
                <a:latin typeface="Calibri"/>
                <a:cs typeface="Calibri"/>
              </a:rPr>
              <a:t>Reporte Final</a:t>
            </a:r>
            <a:r>
              <a:rPr lang="es-MX" sz="2400" dirty="0">
                <a:latin typeface="Calibri"/>
                <a:cs typeface="Calibri"/>
              </a:rPr>
              <a:t>: Dentro 60 días al terminar el proyecto o antes si así lo requieren los socios en los Estados Unidos.</a:t>
            </a:r>
            <a:endParaRPr lang="en-US" sz="2400" dirty="0">
              <a:latin typeface="Calibri"/>
              <a:cs typeface="Calibri"/>
            </a:endParaRPr>
          </a:p>
          <a:p>
            <a:r>
              <a:rPr lang="es-MX" sz="2400" dirty="0">
                <a:latin typeface="Calibri"/>
                <a:cs typeface="Calibri"/>
              </a:rPr>
              <a:t> </a:t>
            </a:r>
            <a:endParaRPr lang="en-US" sz="2400" dirty="0">
              <a:latin typeface="Calibri"/>
              <a:cs typeface="Calibri"/>
            </a:endParaRPr>
          </a:p>
          <a:p>
            <a:pPr marL="882396" lvl="1" indent="-342900" defTabSz="9144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5069" y="108822"/>
            <a:ext cx="7498080" cy="51343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Contacto: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5835" y="304751"/>
            <a:ext cx="9440329" cy="540813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400" dirty="0">
              <a:latin typeface="Calibri"/>
              <a:cs typeface="Calibri"/>
            </a:endParaRPr>
          </a:p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Proyecto100 años</a:t>
            </a:r>
            <a:r>
              <a:rPr lang="en-US" sz="2400" dirty="0">
                <a:solidFill>
                  <a:srgbClr val="000090"/>
                </a:solidFill>
                <a:latin typeface="Calibri"/>
                <a:cs typeface="Calibri"/>
              </a:rPr>
              <a:t>, 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100 acciones por México</a:t>
            </a:r>
            <a:endParaRPr lang="en-US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Roger Sims, </a:t>
            </a:r>
            <a:r>
              <a:rPr lang="en-US" sz="2400" dirty="0" err="1">
                <a:latin typeface="Calibri"/>
                <a:cs typeface="Calibri"/>
              </a:rPr>
              <a:t>Coordinador</a:t>
            </a:r>
            <a:r>
              <a:rPr lang="en-US" sz="2400" dirty="0">
                <a:latin typeface="Calibri"/>
                <a:cs typeface="Calibri"/>
              </a:rPr>
              <a:t> Heart to Heart 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Reiner </a:t>
            </a:r>
            <a:r>
              <a:rPr lang="en-US" sz="2400" dirty="0" err="1">
                <a:latin typeface="Calibri"/>
                <a:cs typeface="Calibri"/>
              </a:rPr>
              <a:t>Jahn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Coordinador</a:t>
            </a:r>
            <a:r>
              <a:rPr lang="en-US" sz="2400" dirty="0">
                <a:latin typeface="Calibri"/>
                <a:cs typeface="Calibri"/>
              </a:rPr>
              <a:t> México, </a:t>
            </a:r>
            <a:r>
              <a:rPr lang="es-ES" sz="2400" b="1" dirty="0">
                <a:solidFill>
                  <a:srgbClr val="000090"/>
                </a:solidFill>
                <a:latin typeface="Calibri"/>
                <a:cs typeface="Calibri"/>
              </a:rPr>
              <a:t>proyecto100@furmex.org.mx</a:t>
            </a:r>
          </a:p>
          <a:p>
            <a:endParaRPr lang="en-US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r>
              <a:rPr lang="en-US" sz="2400" dirty="0" err="1">
                <a:solidFill>
                  <a:srgbClr val="000090"/>
                </a:solidFill>
                <a:latin typeface="Calibri"/>
                <a:cs typeface="Calibri"/>
              </a:rPr>
              <a:t>Líder</a:t>
            </a:r>
            <a:r>
              <a:rPr lang="en-US" sz="2400" dirty="0">
                <a:solidFill>
                  <a:srgbClr val="000090"/>
                </a:solidFill>
                <a:latin typeface="Calibri"/>
                <a:cs typeface="Calibri"/>
              </a:rPr>
              <a:t> de </a:t>
            </a:r>
            <a:r>
              <a:rPr lang="en-US" sz="2400" dirty="0" err="1">
                <a:solidFill>
                  <a:srgbClr val="000090"/>
                </a:solidFill>
                <a:latin typeface="Calibri"/>
                <a:cs typeface="Calibri"/>
              </a:rPr>
              <a:t>Equipo</a:t>
            </a:r>
            <a:r>
              <a:rPr lang="en-US" sz="2400" dirty="0">
                <a:solidFill>
                  <a:srgbClr val="000090"/>
                </a:solidFill>
                <a:latin typeface="Calibri"/>
                <a:cs typeface="Calibri"/>
              </a:rPr>
              <a:t> en el Distrito 4185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PDG Omar Falcón, </a:t>
            </a:r>
            <a:r>
              <a:rPr lang="en-US" sz="2400" b="1" dirty="0">
                <a:solidFill>
                  <a:srgbClr val="000090"/>
                </a:solidFill>
                <a:latin typeface="Calibri"/>
                <a:cs typeface="Calibri"/>
              </a:rPr>
              <a:t>omarfalcon_aburto77@hotmail.com</a:t>
            </a:r>
          </a:p>
          <a:p>
            <a:endParaRPr lang="en-US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r>
              <a:rPr lang="en-US" sz="2400" dirty="0" err="1">
                <a:solidFill>
                  <a:srgbClr val="000090"/>
                </a:solidFill>
                <a:latin typeface="Calibri"/>
                <a:cs typeface="Calibri"/>
              </a:rPr>
              <a:t>Equipo</a:t>
            </a:r>
            <a:r>
              <a:rPr lang="en-US" sz="2400" dirty="0">
                <a:solidFill>
                  <a:srgbClr val="000090"/>
                </a:solidFill>
                <a:latin typeface="Calibri"/>
                <a:cs typeface="Calibri"/>
              </a:rPr>
              <a:t> en el Distrito 4185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Guerrero:</a:t>
            </a:r>
            <a:r>
              <a:rPr lang="en-US" sz="2400" dirty="0" smtClean="0">
                <a:latin typeface="Calibri"/>
                <a:cs typeface="Calibri"/>
              </a:rPr>
              <a:t> RDR Omar </a:t>
            </a:r>
            <a:r>
              <a:rPr lang="en-US" sz="2400" dirty="0" err="1" smtClean="0">
                <a:latin typeface="Calibri"/>
                <a:cs typeface="Calibri"/>
              </a:rPr>
              <a:t>Ramírez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&amp;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latin typeface="Calibri"/>
                <a:cs typeface="Calibri"/>
              </a:rPr>
              <a:t>[</a:t>
            </a:r>
            <a:r>
              <a:rPr lang="en-US" sz="2400" b="1" dirty="0" err="1" smtClean="0">
                <a:solidFill>
                  <a:srgbClr val="800000"/>
                </a:solidFill>
                <a:latin typeface="Calibri"/>
                <a:cs typeface="Calibri"/>
              </a:rPr>
              <a:t>Rotarios</a:t>
            </a:r>
            <a:r>
              <a:rPr lang="en-US" sz="2400" b="1" dirty="0" smtClean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Calibri"/>
                <a:cs typeface="Calibri"/>
              </a:rPr>
              <a:t>Por</a:t>
            </a:r>
            <a:r>
              <a:rPr lang="en-US" sz="2400" b="1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alibri"/>
                <a:cs typeface="Calibri"/>
              </a:rPr>
              <a:t>Definir</a:t>
            </a:r>
            <a:r>
              <a:rPr lang="en-US" sz="2400" b="1" dirty="0" smtClean="0">
                <a:solidFill>
                  <a:srgbClr val="800000"/>
                </a:solidFill>
                <a:latin typeface="Calibri"/>
                <a:cs typeface="Calibri"/>
              </a:rPr>
              <a:t>]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Morelos:  GN </a:t>
            </a:r>
            <a:r>
              <a:rPr lang="en-US" sz="2400" dirty="0" err="1">
                <a:latin typeface="Calibri"/>
                <a:cs typeface="Calibri"/>
              </a:rPr>
              <a:t>Agustín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Melgar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Adrián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Inda</a:t>
            </a:r>
            <a:r>
              <a:rPr lang="en-US" sz="2400" dirty="0">
                <a:latin typeface="Calibri"/>
                <a:cs typeface="Calibri"/>
              </a:rPr>
              <a:t>, Erick Friend, Mayra Solano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Puebla: Jorge </a:t>
            </a:r>
            <a:r>
              <a:rPr lang="en-US" sz="2400" dirty="0" err="1">
                <a:latin typeface="Calibri"/>
                <a:cs typeface="Calibri"/>
              </a:rPr>
              <a:t>Meruvia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Jesús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Santillana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Tlaxcala: GE Sergio Cruz 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Veracruz:</a:t>
            </a:r>
            <a:r>
              <a:rPr lang="en-US" sz="2400" dirty="0" smtClean="0">
                <a:latin typeface="Calibri"/>
                <a:cs typeface="Calibri"/>
              </a:rPr>
              <a:t> PDG Omar </a:t>
            </a:r>
            <a:r>
              <a:rPr lang="en-US" sz="2400" dirty="0">
                <a:latin typeface="Calibri"/>
                <a:cs typeface="Calibri"/>
              </a:rPr>
              <a:t>Falcón, </a:t>
            </a:r>
            <a:r>
              <a:rPr lang="en-US" sz="2400" dirty="0" err="1">
                <a:latin typeface="Calibri"/>
                <a:cs typeface="Calibri"/>
              </a:rPr>
              <a:t>Senén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Juárez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</a:pP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endParaRPr lang="en-US" sz="2400" dirty="0">
              <a:latin typeface="Calibri"/>
              <a:cs typeface="Calibri"/>
            </a:endParaRPr>
          </a:p>
          <a:p>
            <a:pPr marL="882396" lvl="1" indent="-342900" defTabSz="9144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63827" y="256991"/>
            <a:ext cx="7498080" cy="4838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Preguntas Frecuentes: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3827" y="973670"/>
            <a:ext cx="8780173" cy="47959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¿Se requiere ser Asociado Furmex?</a:t>
            </a:r>
          </a:p>
          <a:p>
            <a:r>
              <a:rPr lang="es-MX" sz="2400" dirty="0">
                <a:latin typeface="Calibri"/>
                <a:cs typeface="Calibri"/>
              </a:rPr>
              <a:t>No, sin embargo el Club Afiliado a Furmex puede solicitar una Coinversión adicional</a:t>
            </a:r>
          </a:p>
          <a:p>
            <a:endParaRPr lang="es-MX" sz="2400" dirty="0">
              <a:latin typeface="Calibri"/>
              <a:cs typeface="Calibri"/>
            </a:endParaRPr>
          </a:p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¿Qué tipo de proyectos son elegibles?</a:t>
            </a:r>
          </a:p>
          <a:p>
            <a:r>
              <a:rPr lang="es-MX" sz="2400" dirty="0">
                <a:latin typeface="Calibri"/>
                <a:cs typeface="Calibri"/>
              </a:rPr>
              <a:t>Todos los que sigan los temas de interés de la convocatoria, siempre y cuando sean sostenibles, acreditables, de impacto verificable</a:t>
            </a:r>
          </a:p>
          <a:p>
            <a:endParaRPr lang="es-MX" sz="2400" dirty="0">
              <a:latin typeface="Calibri"/>
              <a:cs typeface="Calibri"/>
            </a:endParaRPr>
          </a:p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¿Pueden participar los Clubes Rotaract e Interact con proyectos propios?</a:t>
            </a:r>
          </a:p>
          <a:p>
            <a:r>
              <a:rPr lang="es-MX" sz="2400" dirty="0">
                <a:latin typeface="Calibri"/>
                <a:cs typeface="Calibri"/>
              </a:rPr>
              <a:t>Sí, o en conjunto con el Club Patrocinador</a:t>
            </a:r>
          </a:p>
          <a:p>
            <a:pPr marL="342900" indent="-342900">
              <a:buClr>
                <a:schemeClr val="accent1"/>
              </a:buClr>
            </a:pPr>
            <a:endParaRPr lang="es-MX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</a:pPr>
            <a:endParaRPr lang="es-MX" sz="2400" dirty="0">
              <a:latin typeface="Calibri"/>
              <a:cs typeface="Calibri"/>
            </a:endParaRPr>
          </a:p>
          <a:p>
            <a:pPr marL="882396" lvl="1" indent="-342900" defTabSz="91440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kumimoji="0" lang="es-MX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0327" y="910161"/>
            <a:ext cx="8780172" cy="47959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¿Tienen relación estos proyectos con el Distrito?</a:t>
            </a:r>
          </a:p>
          <a:p>
            <a:r>
              <a:rPr lang="es-MX" sz="2400" dirty="0">
                <a:latin typeface="Calibri"/>
                <a:cs typeface="Calibri"/>
              </a:rPr>
              <a:t>No, son proyectos aprobados y financiados por </a:t>
            </a:r>
            <a:r>
              <a:rPr lang="es-MX" sz="2400" dirty="0" smtClean="0">
                <a:latin typeface="Calibri"/>
                <a:cs typeface="Calibri"/>
              </a:rPr>
              <a:t>H2H </a:t>
            </a:r>
            <a:r>
              <a:rPr lang="es-MX" sz="2400" dirty="0">
                <a:latin typeface="Calibri"/>
                <a:cs typeface="Calibri"/>
              </a:rPr>
              <a:t>y Furmex</a:t>
            </a:r>
          </a:p>
          <a:p>
            <a:endParaRPr lang="es-MX" sz="2400" dirty="0">
              <a:latin typeface="Calibri"/>
              <a:cs typeface="Calibri"/>
            </a:endParaRPr>
          </a:p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¿Se pueden presentar proyectos distritales?</a:t>
            </a:r>
          </a:p>
          <a:p>
            <a:r>
              <a:rPr lang="es-MX" sz="2400" dirty="0">
                <a:latin typeface="Calibri"/>
                <a:cs typeface="Calibri"/>
              </a:rPr>
              <a:t>No, la convocatoria esta dirigida a los Clubes</a:t>
            </a:r>
          </a:p>
          <a:p>
            <a:endParaRPr lang="es-MX" sz="2400" dirty="0">
              <a:latin typeface="Calibri"/>
              <a:cs typeface="Calibri"/>
            </a:endParaRPr>
          </a:p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¿Los recursos de los proyectos elegidos son depositados a los Clubes?</a:t>
            </a:r>
          </a:p>
          <a:p>
            <a:r>
              <a:rPr lang="es-MX" sz="2400" dirty="0">
                <a:latin typeface="Calibri"/>
                <a:cs typeface="Calibri"/>
              </a:rPr>
              <a:t>No, el recurso se transfiere directamente a los proveedores de los bienes o servicios del proyecto</a:t>
            </a:r>
          </a:p>
          <a:p>
            <a:endParaRPr lang="es-MX" sz="2400" dirty="0">
              <a:latin typeface="Calibri"/>
              <a:cs typeface="Calibri"/>
            </a:endParaRPr>
          </a:p>
          <a:p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¿La aportación del Club puede ser de un donante No Rotario?</a:t>
            </a:r>
          </a:p>
          <a:p>
            <a:r>
              <a:rPr lang="es-MX" sz="2400" dirty="0">
                <a:latin typeface="Calibri"/>
                <a:cs typeface="Calibri"/>
              </a:rPr>
              <a:t>Sí</a:t>
            </a:r>
          </a:p>
          <a:p>
            <a:pPr>
              <a:buClr>
                <a:schemeClr val="accent1"/>
              </a:buClr>
            </a:pPr>
            <a:endParaRPr lang="es-MX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</a:pPr>
            <a:endParaRPr lang="es-MX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</a:pPr>
            <a:endParaRPr lang="es-MX" sz="2400" dirty="0">
              <a:latin typeface="Calibri"/>
              <a:cs typeface="Calibri"/>
            </a:endParaRPr>
          </a:p>
          <a:p>
            <a:pPr marL="882396" lvl="1" indent="-342900" defTabSz="91440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kumimoji="0" lang="es-MX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63827" y="256991"/>
            <a:ext cx="7498080" cy="4838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Preguntas Frecuentes: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59858-D510-49EF-A314-05A83A70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>
                <a:solidFill>
                  <a:srgbClr val="000090"/>
                </a:solidFill>
                <a:latin typeface="Calibri (Headings)"/>
                <a:cs typeface="Calibri (Headings)"/>
              </a:rPr>
              <a:t>¿Quiénes son FURMEX y Heart to </a:t>
            </a:r>
            <a:r>
              <a:rPr lang="es-MX" sz="3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Heart?</a:t>
            </a:r>
            <a:endParaRPr lang="es-MX" sz="3000" b="1" dirty="0">
              <a:solidFill>
                <a:srgbClr val="000090"/>
              </a:solidFill>
              <a:latin typeface="Calibri (Headings)"/>
              <a:cs typeface="Calibri (Headings)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67859E-7C94-4BF8-9732-56E849A2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2" y="1663701"/>
            <a:ext cx="8374062" cy="3564467"/>
          </a:xfrm>
        </p:spPr>
        <p:txBody>
          <a:bodyPr>
            <a:normAutofit/>
          </a:bodyPr>
          <a:lstStyle/>
          <a:p>
            <a:pPr>
              <a:buClr>
                <a:srgbClr val="000090"/>
              </a:buClr>
            </a:pPr>
            <a:r>
              <a:rPr lang="es-MX" sz="2400" b="1" dirty="0">
                <a:solidFill>
                  <a:srgbClr val="000090"/>
                </a:solidFill>
              </a:rPr>
              <a:t>FURMEX:  </a:t>
            </a:r>
            <a:r>
              <a:rPr lang="es-MX" sz="2400" dirty="0"/>
              <a:t>Es una asociación sin fines de lucro que respalda a los Clubes Rotarios de la República Mexicana.</a:t>
            </a:r>
          </a:p>
          <a:p>
            <a:pPr>
              <a:buClr>
                <a:srgbClr val="000090"/>
              </a:buClr>
            </a:pPr>
            <a:endParaRPr lang="es-MX" sz="2400" dirty="0"/>
          </a:p>
          <a:p>
            <a:pPr algn="just">
              <a:buClr>
                <a:srgbClr val="000090"/>
              </a:buClr>
            </a:pPr>
            <a:r>
              <a:rPr lang="es-MX" sz="2400" b="1" dirty="0">
                <a:solidFill>
                  <a:srgbClr val="000090"/>
                </a:solidFill>
              </a:rPr>
              <a:t>HEART TO </a:t>
            </a:r>
            <a:r>
              <a:rPr lang="es-MX" sz="2400" b="1" dirty="0" smtClean="0">
                <a:solidFill>
                  <a:srgbClr val="000090"/>
                </a:solidFill>
              </a:rPr>
              <a:t>HEARTH: </a:t>
            </a:r>
            <a:r>
              <a:rPr lang="es-MX" sz="2400" dirty="0"/>
              <a:t>Es una conjunción de esfuerzos primordialmente en el Corazón de EUA (Zonas 30 y 31), el Corazón de México (originalmente el D-4170) y la Fundación Rotaria, para financiar proyectos de servicio humanitario.</a:t>
            </a:r>
          </a:p>
          <a:p>
            <a:pPr algn="just">
              <a:buClr>
                <a:srgbClr val="000090"/>
              </a:buClr>
            </a:pPr>
            <a:endParaRPr lang="es-MX" sz="2400" dirty="0"/>
          </a:p>
          <a:p>
            <a:pPr algn="just">
              <a:buClr>
                <a:srgbClr val="000090"/>
              </a:buClr>
            </a:pPr>
            <a:endParaRPr lang="es-MX" sz="2400" dirty="0"/>
          </a:p>
        </p:txBody>
      </p:sp>
      <p:pic>
        <p:nvPicPr>
          <p:cNvPr id="6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8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324"/>
          </a:xfrm>
        </p:spPr>
        <p:txBody>
          <a:bodyPr>
            <a:noAutofit/>
          </a:bodyPr>
          <a:lstStyle/>
          <a:p>
            <a:r>
              <a:rPr lang="es-ES" sz="3000" b="1" dirty="0">
                <a:solidFill>
                  <a:srgbClr val="000090"/>
                </a:solidFill>
              </a:rPr>
              <a:t>Convocatoria </a:t>
            </a:r>
            <a:r>
              <a:rPr lang="es-ES" sz="3000" dirty="0">
                <a:solidFill>
                  <a:srgbClr val="000090"/>
                </a:solidFill>
              </a:rPr>
              <a:t/>
            </a:r>
            <a:br>
              <a:rPr lang="es-ES" sz="3000" dirty="0">
                <a:solidFill>
                  <a:srgbClr val="000090"/>
                </a:solidFill>
              </a:rPr>
            </a:br>
            <a:r>
              <a:rPr lang="es-ES" sz="3000" dirty="0">
                <a:solidFill>
                  <a:srgbClr val="000090"/>
                </a:solidFill>
              </a:rPr>
              <a:t>Proyecto 100 años, 100 </a:t>
            </a:r>
            <a:r>
              <a:rPr lang="es-ES" sz="3000" dirty="0">
                <a:solidFill>
                  <a:srgbClr val="000090"/>
                </a:solidFill>
                <a:latin typeface="Calibri (Headings)"/>
                <a:cs typeface="Calibri (Headings)"/>
              </a:rPr>
              <a:t>acciones</a:t>
            </a:r>
            <a:r>
              <a:rPr lang="es-ES" sz="3000" dirty="0">
                <a:solidFill>
                  <a:srgbClr val="000090"/>
                </a:solidFill>
              </a:rPr>
              <a:t> por México</a:t>
            </a:r>
            <a:r>
              <a:rPr lang="en-US" sz="2400" dirty="0">
                <a:solidFill>
                  <a:srgbClr val="000090"/>
                </a:solidFill>
              </a:rPr>
              <a:t/>
            </a:r>
            <a:br>
              <a:rPr lang="en-US" sz="2400" dirty="0">
                <a:solidFill>
                  <a:srgbClr val="000090"/>
                </a:solidFill>
              </a:rPr>
            </a:b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960"/>
            <a:ext cx="8817426" cy="1509486"/>
          </a:xfr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</a:pPr>
            <a:r>
              <a:rPr lang="es-ES" sz="2400" dirty="0"/>
              <a:t>En el marco de los 100 años de Rotary en México, celebrado durante el año 2020 – 2021, Heart to Heart en alianza con FURMEX apoyará 100 proyectos rotarios a beneficio directo de comunidades y/o poblaciones vulnerables en todo el país. </a:t>
            </a:r>
          </a:p>
          <a:p>
            <a:pPr algn="just"/>
            <a:endParaRPr lang="en-US" sz="2400" dirty="0"/>
          </a:p>
        </p:txBody>
      </p:sp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456" y="2919371"/>
            <a:ext cx="4147067" cy="3771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839" y="3111498"/>
            <a:ext cx="1285701" cy="1338298"/>
          </a:xfrm>
          <a:prstGeom prst="rect">
            <a:avLst/>
          </a:prstGeom>
        </p:spPr>
      </p:pic>
      <p:pic>
        <p:nvPicPr>
          <p:cNvPr id="8" name="Imagen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9650" y="2919371"/>
            <a:ext cx="948850" cy="5238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024" y="168804"/>
            <a:ext cx="7498080" cy="1143000"/>
          </a:xfrm>
        </p:spPr>
        <p:txBody>
          <a:bodyPr>
            <a:noAutofit/>
          </a:bodyPr>
          <a:lstStyle/>
          <a:p>
            <a:pPr algn="l"/>
            <a:r>
              <a:rPr lang="es-MX" sz="3000" b="1" dirty="0">
                <a:solidFill>
                  <a:srgbClr val="000090"/>
                </a:solidFill>
                <a:latin typeface="Calibri (Headings)"/>
                <a:cs typeface="Calibri (Headings)"/>
              </a:rPr>
              <a:t>Áreas de Interés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2" y="1281491"/>
            <a:ext cx="8365600" cy="3967844"/>
          </a:xfrm>
        </p:spPr>
        <p:txBody>
          <a:bodyPr>
            <a:noAutofit/>
          </a:bodyPr>
          <a:lstStyle/>
          <a:p>
            <a:pPr marL="539496" indent="-4572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Fomento de la paz, prevención y resolución de conflictos</a:t>
            </a:r>
            <a:endParaRPr lang="en-US" sz="2400" dirty="0"/>
          </a:p>
          <a:p>
            <a:pPr marL="539496" indent="-4572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Prevención y tratamiento de enfermedades </a:t>
            </a:r>
            <a:endParaRPr lang="en-US" sz="2400" dirty="0"/>
          </a:p>
          <a:p>
            <a:pPr marL="539496" indent="-4572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Suministro de agua y saneamiento</a:t>
            </a:r>
            <a:endParaRPr lang="en-US" sz="2400" dirty="0"/>
          </a:p>
          <a:p>
            <a:pPr marL="539496" indent="-4572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Salud materno infantil</a:t>
            </a:r>
            <a:endParaRPr lang="en-US" sz="2400" dirty="0"/>
          </a:p>
          <a:p>
            <a:pPr marL="539496" indent="-4572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Alfabetización y educación básica</a:t>
            </a:r>
            <a:endParaRPr lang="en-US" sz="2400" dirty="0"/>
          </a:p>
          <a:p>
            <a:pPr marL="539496" indent="-4572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Desarrollo económico e integral a la comunidad</a:t>
            </a:r>
            <a:endParaRPr lang="en-US" sz="2400" dirty="0"/>
          </a:p>
          <a:p>
            <a:pPr marL="539496" indent="-4572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/>
              <a:t>Otro (Ejemplos: sillas de ruedas y apoyo a personas con discapacidad; proyectos de ahorros de energía; seguridad y protección a hospitales y escuelas) </a:t>
            </a:r>
            <a:endParaRPr lang="en-US" sz="2400" dirty="0"/>
          </a:p>
        </p:txBody>
      </p:sp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49238" y="371694"/>
            <a:ext cx="9148762" cy="52353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83464" defTabSz="914400">
              <a:spcBef>
                <a:spcPts val="600"/>
              </a:spcBef>
              <a:buClr>
                <a:srgbClr val="000090"/>
              </a:buClr>
              <a:buSzPct val="80000"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Monto Total</a:t>
            </a:r>
            <a:endParaRPr lang="es-MX" sz="3000" b="1" dirty="0">
              <a:latin typeface="Calibri"/>
              <a:cs typeface="Calibri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0"/>
              </a:buClr>
              <a:buSzPct val="80000"/>
              <a:buFont typeface="Wingdings 2"/>
              <a:buChar char=""/>
              <a:tabLst/>
              <a:defRPr/>
            </a:pPr>
            <a:r>
              <a:rPr lang="es-MX" sz="2400" dirty="0">
                <a:latin typeface="Calibri"/>
                <a:cs typeface="Calibri"/>
              </a:rPr>
              <a:t>Proyectos </a:t>
            </a:r>
            <a:r>
              <a:rPr lang="es-MX" sz="2400" u="sng" dirty="0">
                <a:latin typeface="Calibri"/>
                <a:cs typeface="Calibri"/>
              </a:rPr>
              <a:t>desde 500 dólares hasta 10 mil dólares.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0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Equivalente aproximado: </a:t>
            </a:r>
            <a:r>
              <a:rPr kumimoji="0" lang="es-MX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10 mil a 200 mil pesos. </a:t>
            </a:r>
            <a:endParaRPr lang="es-MX" sz="2400" b="1" dirty="0">
              <a:solidFill>
                <a:srgbClr val="000090"/>
              </a:solidFill>
              <a:latin typeface="Calibri"/>
              <a:cs typeface="Calibri"/>
            </a:endParaRPr>
          </a:p>
          <a:p>
            <a:r>
              <a:rPr lang="es-MX" sz="2400" b="1" dirty="0">
                <a:solidFill>
                  <a:srgbClr val="000090"/>
                </a:solidFill>
                <a:latin typeface="Calibri"/>
                <a:cs typeface="Calibri"/>
              </a:rPr>
              <a:t>Coinversión 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de Clubes Rotarios</a:t>
            </a:r>
            <a:endParaRPr lang="es-MX" sz="2400" u="sng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r>
              <a:rPr lang="es-MX" sz="2400" dirty="0">
                <a:latin typeface="Calibri"/>
                <a:cs typeface="Calibri"/>
              </a:rPr>
              <a:t>Presupuestos de 10 mil a 100 mil pesos: aportación del 20%.</a:t>
            </a: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r>
              <a:rPr lang="es-MX" sz="2400" dirty="0">
                <a:latin typeface="Calibri"/>
                <a:cs typeface="Calibri"/>
              </a:rPr>
              <a:t>Presupuestos mayores a 100 mil pesos: aportación de 20 mil pesos. </a:t>
            </a:r>
          </a:p>
          <a:p>
            <a:r>
              <a:rPr lang="es-MX" sz="2400" b="1" dirty="0">
                <a:solidFill>
                  <a:srgbClr val="000090"/>
                </a:solidFill>
                <a:latin typeface="Calibri"/>
                <a:cs typeface="Calibri"/>
              </a:rPr>
              <a:t>Coinversión 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de Clubes Rotaract</a:t>
            </a:r>
            <a:endParaRPr lang="es-MX" sz="2400" u="sng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r>
              <a:rPr lang="es-MX" sz="2400" dirty="0">
                <a:latin typeface="Calibri"/>
                <a:cs typeface="Calibri"/>
              </a:rPr>
              <a:t>Presupuestos de 10 mil a 100mil pesos: aportación del 10%.</a:t>
            </a: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r>
              <a:rPr lang="es-MX" sz="2400" dirty="0">
                <a:latin typeface="Calibri"/>
                <a:cs typeface="Calibri"/>
              </a:rPr>
              <a:t>Presupuestos mayores a 100mil pesos: aportación de 10 mil pesos	</a:t>
            </a:r>
          </a:p>
          <a:p>
            <a:r>
              <a:rPr lang="es-MX" sz="2400" b="1" dirty="0">
                <a:solidFill>
                  <a:srgbClr val="000090"/>
                </a:solidFill>
                <a:latin typeface="Calibri"/>
                <a:cs typeface="Calibri"/>
              </a:rPr>
              <a:t>Coinversión 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de FURMEX</a:t>
            </a:r>
            <a:endParaRPr lang="es-MX" sz="2400" u="sng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r>
              <a:rPr lang="es-MX" sz="2400" dirty="0">
                <a:latin typeface="Calibri"/>
                <a:cs typeface="Calibri"/>
              </a:rPr>
              <a:t>Los Clubes afiliados a FURMEX podrán solicitar </a:t>
            </a:r>
            <a:r>
              <a:rPr lang="es-MX" sz="2400" u="sng" dirty="0">
                <a:latin typeface="Calibri"/>
                <a:cs typeface="Calibri"/>
              </a:rPr>
              <a:t>adicionalmente </a:t>
            </a:r>
            <a:r>
              <a:rPr lang="es-MX" sz="2400" dirty="0">
                <a:latin typeface="Calibri"/>
                <a:cs typeface="Calibri"/>
              </a:rPr>
              <a:t>el equivalente al 50% de su aportación como Club Rotario o Rotaractiano, hasta un tope de</a:t>
            </a:r>
            <a:r>
              <a:rPr lang="es-MX" sz="2400" dirty="0" smtClean="0">
                <a:latin typeface="Calibri"/>
                <a:cs typeface="Calibri"/>
              </a:rPr>
              <a:t> 50mil </a:t>
            </a:r>
            <a:r>
              <a:rPr lang="es-MX" sz="2400" dirty="0">
                <a:latin typeface="Calibri"/>
                <a:cs typeface="Calibri"/>
              </a:rPr>
              <a:t>pesos de aportación FURMEX.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4000" y="256991"/>
            <a:ext cx="8461000" cy="58967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err="1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Cronograma</a:t>
            </a:r>
            <a:endParaRPr lang="en-US" sz="3000" b="1" dirty="0">
              <a:solidFill>
                <a:srgbClr val="00009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5167" y="622257"/>
            <a:ext cx="8868833" cy="4309579"/>
          </a:xfrm>
          <a:prstGeom prst="rect">
            <a:avLst/>
          </a:prstGeom>
        </p:spPr>
        <p:txBody>
          <a:bodyPr>
            <a:noAutofit/>
          </a:bodyPr>
          <a:lstStyle/>
          <a:p>
            <a:pPr marL="882396" lvl="1" indent="-342900" defTabSz="91440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s-ES_tradnl" sz="2400" dirty="0">
                <a:latin typeface="Calibri"/>
                <a:cs typeface="Calibri"/>
              </a:rPr>
              <a:t>		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08 de Julio de 2019				Apertura de la Convocatoria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b="1" u="sng" dirty="0">
                <a:solidFill>
                  <a:srgbClr val="000090"/>
                </a:solidFill>
                <a:latin typeface="Calibri"/>
                <a:cs typeface="Calibri"/>
              </a:rPr>
              <a:t>19 de Octubre de 2019</a:t>
            </a:r>
            <a:r>
              <a:rPr lang="es-ES_tradnl" sz="2400" b="1" dirty="0">
                <a:solidFill>
                  <a:srgbClr val="000090"/>
                </a:solidFill>
                <a:latin typeface="Calibri"/>
                <a:cs typeface="Calibri"/>
              </a:rPr>
              <a:t>	</a:t>
            </a:r>
            <a:r>
              <a:rPr lang="es-ES_tradnl" sz="2400" b="1" dirty="0" smtClean="0">
                <a:solidFill>
                  <a:srgbClr val="000090"/>
                </a:solidFill>
                <a:latin typeface="Calibri"/>
                <a:cs typeface="Calibri"/>
              </a:rPr>
              <a:t>	</a:t>
            </a:r>
            <a:r>
              <a:rPr lang="es-ES_tradnl" sz="2400" b="1" u="sng" dirty="0" smtClean="0">
                <a:solidFill>
                  <a:srgbClr val="000090"/>
                </a:solidFill>
                <a:latin typeface="Calibri"/>
                <a:cs typeface="Calibri"/>
              </a:rPr>
              <a:t>Fecha </a:t>
            </a:r>
            <a:r>
              <a:rPr lang="es-ES_tradnl" sz="2400" b="1" u="sng" dirty="0">
                <a:solidFill>
                  <a:srgbClr val="000090"/>
                </a:solidFill>
                <a:latin typeface="Calibri"/>
                <a:cs typeface="Calibri"/>
              </a:rPr>
              <a:t>límite de Postulación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15 de Noviembre de 2019		H2H Reunión en CDMX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15 de Noviembre de 2019		Inicia </a:t>
            </a:r>
            <a:r>
              <a:rPr lang="es-ES_tradnl" sz="2400" dirty="0" err="1">
                <a:latin typeface="Calibri"/>
                <a:cs typeface="Calibri"/>
              </a:rPr>
              <a:t>Matching</a:t>
            </a:r>
            <a:r>
              <a:rPr lang="es-ES_tradnl" sz="2400" dirty="0">
                <a:latin typeface="Calibri"/>
                <a:cs typeface="Calibri"/>
              </a:rPr>
              <a:t>, México - EEUU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01 de Junio de 2020			Culmina </a:t>
            </a:r>
            <a:r>
              <a:rPr lang="es-ES_tradnl" sz="2400" dirty="0" err="1">
                <a:latin typeface="Calibri"/>
                <a:cs typeface="Calibri"/>
              </a:rPr>
              <a:t>Matching</a:t>
            </a:r>
            <a:r>
              <a:rPr lang="es-ES_tradnl" sz="2400" dirty="0">
                <a:latin typeface="Calibri"/>
                <a:cs typeface="Calibri"/>
              </a:rPr>
              <a:t> México </a:t>
            </a:r>
            <a:r>
              <a:rPr lang="es-ES_tradnl" sz="2400" dirty="0" err="1">
                <a:latin typeface="Calibri"/>
                <a:cs typeface="Calibri"/>
              </a:rPr>
              <a:t>–</a:t>
            </a:r>
            <a:r>
              <a:rPr lang="es-ES_tradnl" sz="2400" dirty="0">
                <a:latin typeface="Calibri"/>
                <a:cs typeface="Calibri"/>
              </a:rPr>
              <a:t> EEUU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01 de Julio de 2020				Inicio de Financiamiento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19 de Diciembre de 2020		Término de Financiamiento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Sep de 2020 a Feb de 2021	</a:t>
            </a:r>
            <a:r>
              <a:rPr lang="es-ES_tradnl" sz="2400" dirty="0" smtClean="0">
                <a:latin typeface="Calibri"/>
                <a:cs typeface="Calibri"/>
              </a:rPr>
              <a:t>       Reportes </a:t>
            </a:r>
            <a:r>
              <a:rPr lang="es-ES_tradnl" sz="2400" dirty="0">
                <a:latin typeface="Calibri"/>
                <a:cs typeface="Calibri"/>
              </a:rPr>
              <a:t>Intermedios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ES_tradnl" sz="2400" dirty="0">
                <a:latin typeface="Calibri"/>
                <a:cs typeface="Calibri"/>
              </a:rPr>
              <a:t>Por Determinar. 				Informes Finales. 		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28217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38667" y="172345"/>
            <a:ext cx="8376333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Bases- Requisitos Esenciales</a:t>
            </a:r>
            <a:endParaRPr kumimoji="0" lang="es-MX" sz="3000" b="1" i="0" u="none" strike="noStrike" kern="1200" cap="none" spc="0" normalizeH="0" baseline="0" dirty="0">
              <a:ln>
                <a:noFill/>
              </a:ln>
              <a:solidFill>
                <a:srgbClr val="00009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63506" y="1130287"/>
            <a:ext cx="9207506" cy="4540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_tradnl" sz="2400" dirty="0">
                <a:latin typeface="Calibri"/>
                <a:cs typeface="Calibri"/>
              </a:rPr>
              <a:t>Ser un </a:t>
            </a:r>
            <a:r>
              <a:rPr lang="es-ES_tradnl" sz="2400" dirty="0">
                <a:solidFill>
                  <a:srgbClr val="000090"/>
                </a:solidFill>
                <a:latin typeface="Calibri"/>
                <a:cs typeface="Calibri"/>
              </a:rPr>
              <a:t>club </a:t>
            </a:r>
            <a:r>
              <a:rPr lang="es-ES_tradnl" sz="2400" dirty="0">
                <a:latin typeface="Calibri"/>
                <a:cs typeface="Calibri"/>
              </a:rPr>
              <a:t>constituido y reconocido por Rotary International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Estar al día en el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pago </a:t>
            </a:r>
            <a:r>
              <a:rPr lang="es-ES" sz="2400" dirty="0">
                <a:latin typeface="Calibri"/>
                <a:cs typeface="Calibri"/>
              </a:rPr>
              <a:t>de sus obligaciones Rotarias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Que el proyecto sea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sustentable</a:t>
            </a:r>
            <a:endParaRPr lang="en-US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Poseer la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capacidad </a:t>
            </a:r>
            <a:r>
              <a:rPr lang="es-ES" sz="2400" dirty="0">
                <a:latin typeface="Calibri"/>
                <a:cs typeface="Calibri"/>
              </a:rPr>
              <a:t>para la planeación, ejecución, seguimiento y evaluación del proyecto y sus resultados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Describir el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impacto </a:t>
            </a:r>
            <a:r>
              <a:rPr lang="es-ES" sz="2400" dirty="0">
                <a:latin typeface="Calibri"/>
                <a:cs typeface="Calibri"/>
              </a:rPr>
              <a:t>social y el alcance que tendrá el proyecto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Involucrar </a:t>
            </a:r>
            <a:r>
              <a:rPr lang="es-ES" sz="2400" dirty="0">
                <a:latin typeface="Calibri"/>
                <a:cs typeface="Calibri"/>
              </a:rPr>
              <a:t>a la comunidad en el desarrollo del proyecto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Efectividad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financiera </a:t>
            </a:r>
            <a:r>
              <a:rPr lang="es-ES" sz="2400" dirty="0">
                <a:latin typeface="Calibri"/>
                <a:cs typeface="Calibri"/>
              </a:rPr>
              <a:t>del proyecto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Todos los clubes Rotaract e Interact reconocidos oficialmente son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elegibles </a:t>
            </a:r>
            <a:r>
              <a:rPr lang="es-ES" sz="2400" dirty="0">
                <a:latin typeface="Calibri"/>
                <a:cs typeface="Calibri"/>
              </a:rPr>
              <a:t>siempre que  su club patrocinador cumpla con los puntos 1 y 2 de estas bases.  </a:t>
            </a:r>
            <a:endParaRPr lang="en-US" sz="2400" dirty="0">
              <a:latin typeface="Calibri"/>
              <a:cs typeface="Calibri"/>
            </a:endParaRPr>
          </a:p>
          <a:p>
            <a:pPr marL="425196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0"/>
              </a:buClr>
              <a:buSzPct val="80000"/>
              <a:buFont typeface="+mj-lt"/>
              <a:buAutoNum type="arabicPeriod"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10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403" y="193490"/>
            <a:ext cx="7498080" cy="58967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Criterios</a:t>
            </a:r>
            <a:endParaRPr kumimoji="0" lang="es-MX" sz="3000" b="1" i="0" u="none" strike="noStrike" kern="1200" cap="none" spc="0" normalizeH="0" baseline="0" dirty="0">
              <a:ln>
                <a:noFill/>
              </a:ln>
              <a:solidFill>
                <a:srgbClr val="00009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296331" y="897428"/>
            <a:ext cx="9567333" cy="5727741"/>
          </a:xfrm>
          <a:prstGeom prst="rect">
            <a:avLst/>
          </a:prstGeom>
        </p:spPr>
        <p:txBody>
          <a:bodyPr>
            <a:noAutofit/>
          </a:bodyPr>
          <a:lstStyle/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Proyectos con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estructura y modelo de impacto verificable. </a:t>
            </a:r>
            <a:r>
              <a:rPr lang="es-ES" sz="2400" dirty="0">
                <a:latin typeface="Calibri"/>
                <a:cs typeface="Calibri"/>
              </a:rPr>
              <a:t>Debe incluir </a:t>
            </a:r>
            <a:r>
              <a:rPr lang="es-ES" sz="2400" u="sng" dirty="0">
                <a:latin typeface="Calibri"/>
                <a:cs typeface="Calibri"/>
              </a:rPr>
              <a:t>justificación </a:t>
            </a:r>
            <a:r>
              <a:rPr lang="es-ES" sz="2400" dirty="0">
                <a:latin typeface="Calibri"/>
                <a:cs typeface="Calibri"/>
              </a:rPr>
              <a:t>del proyecto y </a:t>
            </a:r>
            <a:r>
              <a:rPr lang="es-ES" sz="2400" u="sng" dirty="0">
                <a:latin typeface="Calibri"/>
                <a:cs typeface="Calibri"/>
              </a:rPr>
              <a:t>datos duros verificables</a:t>
            </a:r>
            <a:r>
              <a:rPr lang="es-ES" sz="2400" dirty="0">
                <a:latin typeface="Calibri"/>
                <a:cs typeface="Calibri"/>
              </a:rPr>
              <a:t>.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Proyectos que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sirvan a las personas necesitadas </a:t>
            </a:r>
            <a:r>
              <a:rPr lang="es-ES" sz="2400" dirty="0">
                <a:latin typeface="Calibri"/>
                <a:cs typeface="Calibri"/>
              </a:rPr>
              <a:t>y/o aborden directamente la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paz y la resolución de conflictos</a:t>
            </a:r>
            <a:endParaRPr lang="en-US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>
                <a:latin typeface="Calibri"/>
                <a:cs typeface="Calibri"/>
              </a:rPr>
              <a:t>Proyectos 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innovadores y expandibles</a:t>
            </a:r>
            <a:endParaRPr lang="en-US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>
                <a:latin typeface="Calibri"/>
                <a:cs typeface="Calibri"/>
              </a:rPr>
              <a:t>Proyectos 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colaborativos </a:t>
            </a:r>
            <a:r>
              <a:rPr lang="es-MX" sz="2400" dirty="0">
                <a:latin typeface="Calibri"/>
                <a:cs typeface="Calibri"/>
              </a:rPr>
              <a:t>con instituciones, asociaciones y alianzas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MX" sz="2400" dirty="0">
                <a:latin typeface="Calibri"/>
                <a:cs typeface="Calibri"/>
              </a:rPr>
              <a:t>Que el club asuma una 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coinversión</a:t>
            </a: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Si el club es asociado a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FURMEX</a:t>
            </a:r>
            <a:r>
              <a:rPr lang="es-ES" sz="2400" dirty="0">
                <a:latin typeface="Calibri"/>
                <a:cs typeface="Calibri"/>
              </a:rPr>
              <a:t>, previa evaluación podrá recibir un apoyo adicional a su coinversión.</a:t>
            </a: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Únicamente se realizarán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pagos directamente al proveedor </a:t>
            </a:r>
            <a:r>
              <a:rPr lang="es-ES" sz="2400" dirty="0">
                <a:latin typeface="Calibri"/>
                <a:cs typeface="Calibri"/>
              </a:rPr>
              <a:t>y que cumplan los requisitos que el SAT solicita a las donatarias. 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buClr>
                <a:srgbClr val="000090"/>
              </a:buClr>
              <a:buFont typeface="+mj-lt"/>
              <a:buAutoNum type="arabicPeriod"/>
            </a:pPr>
            <a:r>
              <a:rPr lang="es-ES" sz="2400" dirty="0">
                <a:latin typeface="Calibri"/>
                <a:cs typeface="Calibri"/>
              </a:rPr>
              <a:t>Los proyectos deberán presentarse en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 inglés y español.  </a:t>
            </a:r>
            <a:r>
              <a:rPr lang="es-ES" sz="2400" dirty="0">
                <a:latin typeface="Calibri"/>
                <a:cs typeface="Calibri"/>
              </a:rPr>
              <a:t>Debidamente </a:t>
            </a:r>
            <a:r>
              <a:rPr lang="es-ES" sz="2400" dirty="0">
                <a:solidFill>
                  <a:srgbClr val="000090"/>
                </a:solidFill>
                <a:latin typeface="Calibri"/>
                <a:cs typeface="Calibri"/>
              </a:rPr>
              <a:t>firmada </a:t>
            </a:r>
            <a:r>
              <a:rPr lang="es-ES" sz="2400" dirty="0">
                <a:latin typeface="Calibri"/>
                <a:cs typeface="Calibri"/>
              </a:rPr>
              <a:t>por el Presidente del Club 2019-2020, Presidente del Club 2020-2021 y por el Líder(es) del Proyecto.</a:t>
            </a:r>
            <a:r>
              <a:rPr lang="es-MX" sz="2400" dirty="0">
                <a:latin typeface="Calibri"/>
                <a:cs typeface="Calibri"/>
              </a:rPr>
              <a:t> </a:t>
            </a:r>
            <a:endParaRPr lang="en-US" sz="2400" dirty="0">
              <a:latin typeface="Calibri"/>
              <a:cs typeface="Calibri"/>
            </a:endParaRPr>
          </a:p>
          <a:p>
            <a:pPr marL="882396" lvl="1" indent="-342900" defTabSz="914400">
              <a:spcBef>
                <a:spcPts val="600"/>
              </a:spcBef>
              <a:buClr>
                <a:srgbClr val="000090"/>
              </a:buClr>
              <a:buSzPct val="80000"/>
              <a:buFont typeface="+mj-lt"/>
              <a:buAutoNum type="arabicPeriod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71" y="5607050"/>
            <a:ext cx="1138691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162" y="45321"/>
            <a:ext cx="8418667" cy="84367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000" b="1" dirty="0">
                <a:solidFill>
                  <a:srgbClr val="00009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Recepción y Evaluación</a:t>
            </a:r>
            <a:endParaRPr kumimoji="0" lang="es-MX" sz="3000" b="1" i="0" u="none" strike="noStrike" kern="1200" cap="none" spc="0" normalizeH="0" baseline="0" dirty="0">
              <a:ln>
                <a:noFill/>
              </a:ln>
              <a:solidFill>
                <a:srgbClr val="00009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502" y="825499"/>
            <a:ext cx="9143999" cy="47180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Los proyectos se presentan por el Presidente del Club al sitio </a:t>
            </a:r>
            <a:r>
              <a:rPr lang="es-MX" sz="2400" b="1" dirty="0">
                <a:solidFill>
                  <a:srgbClr val="000090"/>
                </a:solidFill>
                <a:latin typeface="Calibri"/>
                <a:cs typeface="Calibri"/>
              </a:rPr>
              <a:t>www.heart2heartprojects.org</a:t>
            </a: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, administrado por Rotarios en EEUU. 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MX" sz="2400" dirty="0">
                <a:latin typeface="Calibri"/>
                <a:cs typeface="Calibri"/>
              </a:rPr>
              <a:t>Previamente esos proyectos pueden consultarse (asesoría e involucramiento) con los asesores en FURMEX y el líder de Distrito. 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MX" sz="2400" dirty="0">
                <a:solidFill>
                  <a:srgbClr val="000090"/>
                </a:solidFill>
                <a:latin typeface="Calibri"/>
                <a:cs typeface="Calibri"/>
              </a:rPr>
              <a:t>Una vez postulado, el Club Rotario recibirá un correo de confirmación. </a:t>
            </a:r>
            <a:endParaRPr lang="es-MX" sz="2400" dirty="0" smtClean="0">
              <a:solidFill>
                <a:srgbClr val="000090"/>
              </a:solidFill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MX" sz="2400" dirty="0" smtClean="0">
                <a:latin typeface="Calibri"/>
                <a:cs typeface="Calibri"/>
              </a:rPr>
              <a:t>EEUU contará </a:t>
            </a:r>
            <a:r>
              <a:rPr lang="es-MX" sz="2400" dirty="0">
                <a:latin typeface="Calibri"/>
                <a:cs typeface="Calibri"/>
              </a:rPr>
              <a:t>con coaches que revisarán los proyectos y lo retroalimentarán o plantearán preguntas sobre la iniciativa. </a:t>
            </a: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MX" sz="2400" u="sng" dirty="0">
                <a:solidFill>
                  <a:srgbClr val="000090"/>
                </a:solidFill>
                <a:latin typeface="Calibri"/>
                <a:cs typeface="Calibri"/>
              </a:rPr>
              <a:t>La aceptación de los proyectos dependerá del comité de evaluación de Heart</a:t>
            </a:r>
            <a:r>
              <a:rPr lang="es-MX" sz="2400" u="sng" dirty="0" smtClean="0">
                <a:solidFill>
                  <a:srgbClr val="000090"/>
                </a:solidFill>
                <a:latin typeface="Calibri"/>
                <a:cs typeface="Calibri"/>
              </a:rPr>
              <a:t> to </a:t>
            </a:r>
            <a:r>
              <a:rPr lang="es-MX" sz="2400" u="sng" dirty="0">
                <a:solidFill>
                  <a:srgbClr val="000090"/>
                </a:solidFill>
                <a:latin typeface="Calibri"/>
                <a:cs typeface="Calibri"/>
              </a:rPr>
              <a:t>Heart en los Estados Unidos.</a:t>
            </a:r>
            <a:endParaRPr lang="es-MX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Arial"/>
              <a:buChar char="•"/>
            </a:pPr>
            <a:r>
              <a:rPr lang="es-MX" sz="2400" dirty="0">
                <a:latin typeface="Calibri"/>
                <a:cs typeface="Calibri"/>
              </a:rPr>
              <a:t>La aprobación del proyecto se confirmara a través de un correo del sitio web al presidente del club, al líder del distrito y a FURMEX.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2" y="5607050"/>
            <a:ext cx="1233714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076" y="5607050"/>
            <a:ext cx="1610189" cy="889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895</Words>
  <Application>Microsoft Office PowerPoint</Application>
  <PresentationFormat>Presentación en pantalla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(Headings)</vt:lpstr>
      <vt:lpstr>Wingdings 2</vt:lpstr>
      <vt:lpstr>Office Theme</vt:lpstr>
      <vt:lpstr>100 años,  100 acciones  por México</vt:lpstr>
      <vt:lpstr>¿Quiénes son FURMEX y Heart to Heart?</vt:lpstr>
      <vt:lpstr>Convocatoria  Proyecto 100 años, 100 acciones por México </vt:lpstr>
      <vt:lpstr>Áreas de Interés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International Christian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años,  100 acciones por México</dc:title>
  <dc:creator>Jorge Meruvia</dc:creator>
  <cp:lastModifiedBy>luis miguel torres leal</cp:lastModifiedBy>
  <cp:revision>47</cp:revision>
  <dcterms:created xsi:type="dcterms:W3CDTF">2019-07-24T16:56:42Z</dcterms:created>
  <dcterms:modified xsi:type="dcterms:W3CDTF">2019-08-16T18:53:50Z</dcterms:modified>
</cp:coreProperties>
</file>